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249" autoAdjust="0"/>
  </p:normalViewPr>
  <p:slideViewPr>
    <p:cSldViewPr snapToGrid="0" showGuides="1">
      <p:cViewPr varScale="1">
        <p:scale>
          <a:sx n="64" d="100"/>
          <a:sy n="64" d="100"/>
        </p:scale>
        <p:origin x="900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717C94-52BB-47D6-B441-D5BB89F520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568"/>
            <a:ext cx="12192000" cy="6850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1280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B8D1AD-B564-4646-B889-5CF77F022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581E43C-BEE2-4D02-B33E-70DA2100CA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7D19115-94BE-45A8-A6FE-9085FF272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4648-2359-4C78-A7C1-057F3C90C71E}" type="datetimeFigureOut">
              <a:rPr lang="es-MX" smtClean="0"/>
              <a:t>13/12/2019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1018C51-3F89-4909-AA84-C6321AE9D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FD9FCAD-7799-4126-BEB2-63C5497ED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B456-58FD-4301-847C-478B3DFE5EC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97104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00CBCE4-6148-45FA-A59F-36B69A3B35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682F3D8-25F6-4317-8B04-2449F672E0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574DEFA-EDAA-48AA-AB0C-1DE860C46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4648-2359-4C78-A7C1-057F3C90C71E}" type="datetimeFigureOut">
              <a:rPr lang="es-MX" smtClean="0"/>
              <a:t>13/12/2019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538EF14-A4F6-446F-B902-6F5CF838D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B4A9D4D-0C66-462D-B240-A9B9A67C3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B456-58FD-4301-847C-478B3DFE5EC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22131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3635653D-D82C-4A88-835A-98FD06450C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0" y="0"/>
            <a:ext cx="1218214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557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8DA2C8-1E7E-46EA-8C4A-34F09D782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2FA4DA3-A87B-4317-B09E-F8D6282376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BDC7738-8ADC-4F77-8087-9C7707425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4648-2359-4C78-A7C1-057F3C90C71E}" type="datetimeFigureOut">
              <a:rPr lang="es-MX" smtClean="0"/>
              <a:t>13/12/2019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8FC72F5-0406-4061-A1BC-9935EBA2E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4740DF4-CB72-4A7A-B6FE-E1C2F06D9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B456-58FD-4301-847C-478B3DFE5EC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96996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F08718-262D-405B-BBFC-18002C274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657DD3D-0179-4F28-B152-F18FB9EB1F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CA2586B-5EBE-4BFB-851B-1C830677B6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103D217-6AA8-45B4-B4F5-B07E7D700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4648-2359-4C78-A7C1-057F3C90C71E}" type="datetimeFigureOut">
              <a:rPr lang="es-MX" smtClean="0"/>
              <a:t>13/12/2019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6AD299A-CD2F-4D2F-AFE6-E93079598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FFC83F6-6A4B-4E10-BC97-3F9B4AF60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B456-58FD-4301-847C-478B3DFE5EC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55110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7D17E3-B666-4FB9-AB98-589D8FF06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DE317D4-8BA4-4A81-B167-2CAFC694ED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B6A7244-9305-41A2-B624-1059AF11B3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731633B-2CD5-4390-B460-6F6F8AEF7F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A6735B9-42D3-461B-96DA-5898B27381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4E188E4-74A1-4F8E-B86B-DB2E4BB79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4648-2359-4C78-A7C1-057F3C90C71E}" type="datetimeFigureOut">
              <a:rPr lang="es-MX" smtClean="0"/>
              <a:t>13/12/2019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70139EF-0E04-4807-B53C-74A6040A1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F523B7F-0ADB-4A35-A6A5-8ED68F9B5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B456-58FD-4301-847C-478B3DFE5EC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88846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D49BC1-14BB-4056-8609-23DD726EB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C29F593-2652-43D2-AEF1-A40FC859F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4648-2359-4C78-A7C1-057F3C90C71E}" type="datetimeFigureOut">
              <a:rPr lang="es-MX" smtClean="0"/>
              <a:t>13/12/2019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FA3D478-4C31-4F62-8D58-71CFC3B3F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C773B94-C0B7-419B-83F2-BAB49B232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B456-58FD-4301-847C-478B3DFE5EC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94587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DD57A62-8488-428B-AED1-5A3894D1F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4648-2359-4C78-A7C1-057F3C90C71E}" type="datetimeFigureOut">
              <a:rPr lang="es-MX" smtClean="0"/>
              <a:t>13/12/2019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51A6E05-49A8-4DDB-95D9-3FE8D9B87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15D7578-A640-44D1-885F-E86124438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B456-58FD-4301-847C-478B3DFE5EC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18264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BC7052-9CE6-434A-90C7-6763D9430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82131A7-3C9A-4AD5-96D7-13F935747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6488AB5-FF78-43BB-9653-2D2CB9BDBB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D417ECE-4EB0-45A6-B17C-B266EFCFF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4648-2359-4C78-A7C1-057F3C90C71E}" type="datetimeFigureOut">
              <a:rPr lang="es-MX" smtClean="0"/>
              <a:t>13/12/2019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1EF79BA-9860-488E-B848-4287A7D64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85A1814-D715-415B-81B1-CE5871F75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B456-58FD-4301-847C-478B3DFE5EC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18132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5F0B81-EB34-4D29-B365-2ABCE1218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2BAFCF8-02E4-4F4F-A5C1-0AA2DCA37C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59ED4E5-4D83-4F25-B6A5-9583BEBB47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8698593-F15C-4451-8053-98FCF47F0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4648-2359-4C78-A7C1-057F3C90C71E}" type="datetimeFigureOut">
              <a:rPr lang="es-MX" smtClean="0"/>
              <a:t>13/12/2019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5981A60-74CD-4FD3-8FD5-EC5F50FDF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EDAE33D-3407-469A-9E1F-925225E98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B456-58FD-4301-847C-478B3DFE5EC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45199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4461915-D0A7-4536-9382-553FD187C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60D03F9-F4EA-4E01-92E4-B87ED43696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118CC58-11B4-482A-9648-6EAEDAE13C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644648-2359-4C78-A7C1-057F3C90C71E}" type="datetimeFigureOut">
              <a:rPr lang="es-MX" smtClean="0"/>
              <a:t>13/12/2019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33242CB-DF7E-482B-ABC3-D32C925AA9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E2CE9CF-BC6D-48FF-9D09-AF2CE3026B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CB456-58FD-4301-847C-478B3DFE5EC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38981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A080E336-19F4-4510-A730-44C1D0C16FE8}"/>
              </a:ext>
            </a:extLst>
          </p:cNvPr>
          <p:cNvSpPr txBox="1"/>
          <p:nvPr/>
        </p:nvSpPr>
        <p:spPr>
          <a:xfrm>
            <a:off x="0" y="5441429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700" b="1" dirty="0">
                <a:solidFill>
                  <a:schemeClr val="bg1"/>
                </a:solidFill>
                <a:latin typeface="Tw Cen MT" panose="020B0602020104020603" pitchFamily="34" charset="0"/>
              </a:rPr>
              <a:t>ENTREGA DE DISTINTIVOS “TRANSPORTANDO AL PAÍS, TRANSPORTANDO A MÉXICO” 2019</a:t>
            </a:r>
          </a:p>
        </p:txBody>
      </p:sp>
    </p:spTree>
    <p:extLst>
      <p:ext uri="{BB962C8B-B14F-4D97-AF65-F5344CB8AC3E}">
        <p14:creationId xmlns:p14="http://schemas.microsoft.com/office/powerpoint/2010/main" val="3127149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A396E7C6-283B-44A4-894A-DD25D4784A26}"/>
              </a:ext>
            </a:extLst>
          </p:cNvPr>
          <p:cNvSpPr txBox="1"/>
          <p:nvPr/>
        </p:nvSpPr>
        <p:spPr>
          <a:xfrm>
            <a:off x="0" y="0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b="1" dirty="0">
                <a:latin typeface="Tw Cen MT" panose="020B0602020104020603" pitchFamily="34" charset="0"/>
              </a:rPr>
              <a:t>SEGUNDO GRUPO DEL OCCIDENTE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9F69C9A0-6BCF-4D77-B271-8D57557FB95B}"/>
              </a:ext>
            </a:extLst>
          </p:cNvPr>
          <p:cNvSpPr/>
          <p:nvPr/>
        </p:nvSpPr>
        <p:spPr>
          <a:xfrm>
            <a:off x="424723" y="1511616"/>
            <a:ext cx="1137253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dirty="0">
                <a:latin typeface="Tw Cen MT" panose="020B0602020104020603" pitchFamily="34" charset="0"/>
              </a:rPr>
              <a:t>Patricia Márquez Flores 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Transportes </a:t>
            </a:r>
            <a:r>
              <a:rPr lang="es-MX" dirty="0" err="1">
                <a:latin typeface="Tw Cen MT" panose="020B0602020104020603" pitchFamily="34" charset="0"/>
              </a:rPr>
              <a:t>Algeza</a:t>
            </a:r>
            <a:r>
              <a:rPr lang="es-MX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dirty="0" err="1">
                <a:latin typeface="Tw Cen MT" panose="020B0602020104020603" pitchFamily="34" charset="0"/>
              </a:rPr>
              <a:t>M&amp;G</a:t>
            </a:r>
            <a:r>
              <a:rPr lang="es-MX" dirty="0">
                <a:latin typeface="Tw Cen MT" panose="020B0602020104020603" pitchFamily="34" charset="0"/>
              </a:rPr>
              <a:t> </a:t>
            </a:r>
            <a:r>
              <a:rPr lang="es-MX" dirty="0" err="1">
                <a:latin typeface="Tw Cen MT" panose="020B0602020104020603" pitchFamily="34" charset="0"/>
              </a:rPr>
              <a:t>Truking</a:t>
            </a:r>
            <a:r>
              <a:rPr lang="es-MX" dirty="0">
                <a:latin typeface="Tw Cen MT" panose="020B0602020104020603" pitchFamily="34" charset="0"/>
              </a:rPr>
              <a:t> Company,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Antonio Echevarría García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Cava Logística Integral,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Grupo Empresarial HEGO, S. de R.L.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Fletes de Oriente,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Sanidad Carga y Operaciones, S.A. de C.V.</a:t>
            </a:r>
          </a:p>
          <a:p>
            <a:pPr algn="ctr"/>
            <a:r>
              <a:rPr lang="es-MX" dirty="0" err="1">
                <a:latin typeface="Tw Cen MT" panose="020B0602020104020603" pitchFamily="34" charset="0"/>
              </a:rPr>
              <a:t>Transinergia</a:t>
            </a:r>
            <a:r>
              <a:rPr lang="es-MX" dirty="0">
                <a:latin typeface="Tw Cen MT" panose="020B0602020104020603" pitchFamily="34" charset="0"/>
              </a:rPr>
              <a:t>, S.A. de C.V.  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Fletes </a:t>
            </a:r>
            <a:r>
              <a:rPr lang="es-MX" dirty="0" err="1">
                <a:latin typeface="Tw Cen MT" panose="020B0602020104020603" pitchFamily="34" charset="0"/>
              </a:rPr>
              <a:t>Carr</a:t>
            </a:r>
            <a:r>
              <a:rPr lang="es-MX" dirty="0">
                <a:latin typeface="Tw Cen MT" panose="020B0602020104020603" pitchFamily="34" charset="0"/>
              </a:rPr>
              <a:t>, S.A. de C.V.  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Humberto López Sosa</a:t>
            </a:r>
          </a:p>
          <a:p>
            <a:pPr algn="ctr"/>
            <a:r>
              <a:rPr lang="es-MX" dirty="0" err="1">
                <a:latin typeface="Tw Cen MT" panose="020B0602020104020603" pitchFamily="34" charset="0"/>
              </a:rPr>
              <a:t>Autolíneas</a:t>
            </a:r>
            <a:r>
              <a:rPr lang="es-MX" dirty="0">
                <a:latin typeface="Tw Cen MT" panose="020B0602020104020603" pitchFamily="34" charset="0"/>
              </a:rPr>
              <a:t> de Carga,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Auto Express Oriente, S.A. de C.V. 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Autotransportes de Carga Tres Estrellas,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Tran K,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AMP Cargo, S.A. de C.V.</a:t>
            </a:r>
          </a:p>
        </p:txBody>
      </p:sp>
    </p:spTree>
    <p:extLst>
      <p:ext uri="{BB962C8B-B14F-4D97-AF65-F5344CB8AC3E}">
        <p14:creationId xmlns:p14="http://schemas.microsoft.com/office/powerpoint/2010/main" val="13199674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F138063-8724-4CFA-A47E-82578AC8CF89}"/>
              </a:ext>
            </a:extLst>
          </p:cNvPr>
          <p:cNvSpPr txBox="1"/>
          <p:nvPr/>
        </p:nvSpPr>
        <p:spPr>
          <a:xfrm>
            <a:off x="0" y="2277231"/>
            <a:ext cx="121920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>
                <a:latin typeface="Tw Cen MT" panose="020B0602020104020603" pitchFamily="34" charset="0"/>
              </a:rPr>
              <a:t>ENTREGA DE DISTINTIVOS ZONA:</a:t>
            </a:r>
          </a:p>
          <a:p>
            <a:pPr algn="ctr"/>
            <a:endParaRPr lang="es-MX" sz="4400" b="1" dirty="0">
              <a:latin typeface="Tw Cen MT" panose="020B0602020104020603" pitchFamily="34" charset="0"/>
            </a:endParaRPr>
          </a:p>
          <a:p>
            <a:pPr algn="ctr"/>
            <a:r>
              <a:rPr lang="es-MX" sz="4400" b="1" dirty="0">
                <a:latin typeface="Tw Cen MT" panose="020B0602020104020603" pitchFamily="34" charset="0"/>
              </a:rPr>
              <a:t>BAJÍO</a:t>
            </a:r>
          </a:p>
        </p:txBody>
      </p:sp>
    </p:spTree>
    <p:extLst>
      <p:ext uri="{BB962C8B-B14F-4D97-AF65-F5344CB8AC3E}">
        <p14:creationId xmlns:p14="http://schemas.microsoft.com/office/powerpoint/2010/main" val="21705819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A4270E71-2E4F-40FD-82BB-0D8BA5F76AAA}"/>
              </a:ext>
            </a:extLst>
          </p:cNvPr>
          <p:cNvSpPr txBox="1"/>
          <p:nvPr/>
        </p:nvSpPr>
        <p:spPr>
          <a:xfrm>
            <a:off x="0" y="0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b="1" dirty="0">
                <a:latin typeface="Tw Cen MT" panose="020B0602020104020603" pitchFamily="34" charset="0"/>
              </a:rPr>
              <a:t>PRIMER GRUPO DEL BAJÍO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04F748F0-AEB1-4632-8811-A0A6394C27C1}"/>
              </a:ext>
            </a:extLst>
          </p:cNvPr>
          <p:cNvSpPr/>
          <p:nvPr/>
        </p:nvSpPr>
        <p:spPr>
          <a:xfrm>
            <a:off x="484682" y="815532"/>
            <a:ext cx="11432498" cy="5586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700" dirty="0" err="1">
                <a:latin typeface="Tw Cen MT" panose="020B0602020104020603" pitchFamily="34" charset="0"/>
              </a:rPr>
              <a:t>THS</a:t>
            </a:r>
            <a:r>
              <a:rPr lang="es-MX" sz="1700" dirty="0">
                <a:latin typeface="Tw Cen MT" panose="020B0602020104020603" pitchFamily="34" charset="0"/>
              </a:rPr>
              <a:t> </a:t>
            </a:r>
            <a:r>
              <a:rPr lang="es-MX" sz="1700" dirty="0" err="1">
                <a:latin typeface="Tw Cen MT" panose="020B0602020104020603" pitchFamily="34" charset="0"/>
              </a:rPr>
              <a:t>Transport</a:t>
            </a:r>
            <a:r>
              <a:rPr lang="es-MX" sz="1700" dirty="0">
                <a:latin typeface="Tw Cen MT" panose="020B0602020104020603" pitchFamily="34" charset="0"/>
              </a:rPr>
              <a:t>, S.A. de C.V.  </a:t>
            </a:r>
          </a:p>
          <a:p>
            <a:pPr algn="ctr"/>
            <a:r>
              <a:rPr lang="es-MX" sz="1700" dirty="0">
                <a:latin typeface="Tw Cen MT" panose="020B0602020104020603" pitchFamily="34" charset="0"/>
              </a:rPr>
              <a:t>Autotransportes el Pípila, S.A. de C.V. </a:t>
            </a:r>
          </a:p>
          <a:p>
            <a:pPr algn="ctr"/>
            <a:r>
              <a:rPr lang="es-MX" sz="1700" dirty="0">
                <a:latin typeface="Tw Cen MT" panose="020B0602020104020603" pitchFamily="34" charset="0"/>
              </a:rPr>
              <a:t>Grupo Logístico de Transporte y Comercializador BASE, S.A. de C.V.</a:t>
            </a:r>
          </a:p>
          <a:p>
            <a:pPr algn="ctr"/>
            <a:r>
              <a:rPr lang="es-MX" sz="1700" dirty="0" err="1">
                <a:latin typeface="Tw Cen MT" panose="020B0602020104020603" pitchFamily="34" charset="0"/>
              </a:rPr>
              <a:t>JRS</a:t>
            </a:r>
            <a:r>
              <a:rPr lang="es-MX" sz="1700" dirty="0">
                <a:latin typeface="Tw Cen MT" panose="020B0602020104020603" pitchFamily="34" charset="0"/>
              </a:rPr>
              <a:t> Transportes, S. de R.L. de C.V.</a:t>
            </a:r>
          </a:p>
          <a:p>
            <a:pPr algn="ctr"/>
            <a:r>
              <a:rPr lang="es-MX" sz="1700" dirty="0">
                <a:latin typeface="Tw Cen MT" panose="020B0602020104020603" pitchFamily="34" charset="0"/>
              </a:rPr>
              <a:t>Transportes Tamul, S.A. de C.V.</a:t>
            </a:r>
          </a:p>
          <a:p>
            <a:pPr algn="ctr"/>
            <a:r>
              <a:rPr lang="es-MX" sz="1700" dirty="0">
                <a:latin typeface="Tw Cen MT" panose="020B0602020104020603" pitchFamily="34" charset="0"/>
              </a:rPr>
              <a:t>Melazas y Granos, S.A. de C.V. </a:t>
            </a:r>
          </a:p>
          <a:p>
            <a:pPr algn="ctr"/>
            <a:r>
              <a:rPr lang="es-MX" sz="1700" dirty="0">
                <a:latin typeface="Tw Cen MT" panose="020B0602020104020603" pitchFamily="34" charset="0"/>
              </a:rPr>
              <a:t>Transportadora Nacional Terrestre, S.A. de C.V. </a:t>
            </a:r>
          </a:p>
          <a:p>
            <a:pPr algn="ctr"/>
            <a:r>
              <a:rPr lang="es-MX" sz="1700" dirty="0">
                <a:latin typeface="Tw Cen MT" panose="020B0602020104020603" pitchFamily="34" charset="0"/>
              </a:rPr>
              <a:t>Implementación en Logística y Transporte, S.A. de C.V.</a:t>
            </a:r>
          </a:p>
          <a:p>
            <a:pPr algn="ctr"/>
            <a:r>
              <a:rPr lang="es-MX" sz="1700" dirty="0" err="1">
                <a:latin typeface="Tw Cen MT" panose="020B0602020104020603" pitchFamily="34" charset="0"/>
              </a:rPr>
              <a:t>Liefert</a:t>
            </a:r>
            <a:r>
              <a:rPr lang="es-MX" sz="1700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sz="1700" dirty="0">
                <a:latin typeface="Tw Cen MT" panose="020B0602020104020603" pitchFamily="34" charset="0"/>
              </a:rPr>
              <a:t>Movimientos Industriales Logísticos de Alta Calidad, S.A. de C.V.</a:t>
            </a:r>
          </a:p>
          <a:p>
            <a:pPr algn="ctr"/>
            <a:r>
              <a:rPr lang="es-MX" sz="1700" dirty="0" err="1">
                <a:latin typeface="Tw Cen MT" panose="020B0602020104020603" pitchFamily="34" charset="0"/>
              </a:rPr>
              <a:t>Trhemo</a:t>
            </a:r>
            <a:r>
              <a:rPr lang="es-MX" sz="1700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sz="1700" dirty="0">
                <a:latin typeface="Tw Cen MT" panose="020B0602020104020603" pitchFamily="34" charset="0"/>
              </a:rPr>
              <a:t>Express Cel, S.A. de C.V.</a:t>
            </a:r>
          </a:p>
          <a:p>
            <a:pPr algn="ctr"/>
            <a:r>
              <a:rPr lang="es-MX" sz="1700" dirty="0">
                <a:latin typeface="Tw Cen MT" panose="020B0602020104020603" pitchFamily="34" charset="0"/>
              </a:rPr>
              <a:t>Juan Pablo Ramírez Alegría</a:t>
            </a:r>
          </a:p>
          <a:p>
            <a:pPr algn="ctr"/>
            <a:r>
              <a:rPr lang="es-MX" sz="1700" dirty="0">
                <a:latin typeface="Tw Cen MT" panose="020B0602020104020603" pitchFamily="34" charset="0"/>
              </a:rPr>
              <a:t>Transportes Castores de Baja California, S.A. de C.V.</a:t>
            </a:r>
          </a:p>
          <a:p>
            <a:pPr algn="ctr"/>
            <a:r>
              <a:rPr lang="es-MX" sz="1700" dirty="0">
                <a:latin typeface="Tw Cen MT" panose="020B0602020104020603" pitchFamily="34" charset="0"/>
              </a:rPr>
              <a:t>María del Pilar Alba Díaz Torre</a:t>
            </a:r>
          </a:p>
          <a:p>
            <a:pPr algn="ctr"/>
            <a:r>
              <a:rPr lang="es-MX" sz="1700" dirty="0" err="1">
                <a:latin typeface="Tw Cen MT" panose="020B0602020104020603" pitchFamily="34" charset="0"/>
              </a:rPr>
              <a:t>Multifletes</a:t>
            </a:r>
            <a:r>
              <a:rPr lang="es-MX" sz="1700" dirty="0">
                <a:latin typeface="Tw Cen MT" panose="020B0602020104020603" pitchFamily="34" charset="0"/>
              </a:rPr>
              <a:t>, S.A. de C.V. </a:t>
            </a:r>
          </a:p>
          <a:p>
            <a:pPr algn="ctr"/>
            <a:r>
              <a:rPr lang="es-MX" sz="1700" dirty="0">
                <a:latin typeface="Tw Cen MT" panose="020B0602020104020603" pitchFamily="34" charset="0"/>
              </a:rPr>
              <a:t>Grúas y Refacciones de San Juan, S.A. de C.V.</a:t>
            </a:r>
          </a:p>
          <a:p>
            <a:pPr algn="ctr"/>
            <a:r>
              <a:rPr lang="es-MX" sz="1700" dirty="0">
                <a:latin typeface="Tw Cen MT" panose="020B0602020104020603" pitchFamily="34" charset="0"/>
              </a:rPr>
              <a:t>Corporativo Logístico Veo, S. de R.L. de C.V.</a:t>
            </a:r>
          </a:p>
          <a:p>
            <a:pPr algn="ctr"/>
            <a:r>
              <a:rPr lang="es-MX" sz="1700" dirty="0">
                <a:latin typeface="Tw Cen MT" panose="020B0602020104020603" pitchFamily="34" charset="0"/>
              </a:rPr>
              <a:t>Express </a:t>
            </a:r>
            <a:r>
              <a:rPr lang="es-MX" sz="1700" dirty="0" err="1">
                <a:latin typeface="Tw Cen MT" panose="020B0602020104020603" pitchFamily="34" charset="0"/>
              </a:rPr>
              <a:t>Milac</a:t>
            </a:r>
            <a:r>
              <a:rPr lang="es-MX" sz="1700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sz="1700" dirty="0" err="1">
                <a:latin typeface="Tw Cen MT" panose="020B0602020104020603" pitchFamily="34" charset="0"/>
              </a:rPr>
              <a:t>Flensa</a:t>
            </a:r>
            <a:r>
              <a:rPr lang="es-MX" sz="1700" dirty="0">
                <a:latin typeface="Tw Cen MT" panose="020B0602020104020603" pitchFamily="34" charset="0"/>
              </a:rPr>
              <a:t>, S.A. de C.V. </a:t>
            </a:r>
          </a:p>
          <a:p>
            <a:pPr algn="ctr"/>
            <a:r>
              <a:rPr lang="es-MX" sz="1700" dirty="0">
                <a:latin typeface="Tw Cen MT" panose="020B0602020104020603" pitchFamily="34" charset="0"/>
              </a:rPr>
              <a:t>Permafrost Transportes, S.A. de C.V.</a:t>
            </a:r>
          </a:p>
        </p:txBody>
      </p:sp>
    </p:spTree>
    <p:extLst>
      <p:ext uri="{BB962C8B-B14F-4D97-AF65-F5344CB8AC3E}">
        <p14:creationId xmlns:p14="http://schemas.microsoft.com/office/powerpoint/2010/main" val="13427738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03EBAC1D-B03F-48FC-BFDE-94ADA7E06C2E}"/>
              </a:ext>
            </a:extLst>
          </p:cNvPr>
          <p:cNvSpPr txBox="1"/>
          <p:nvPr/>
        </p:nvSpPr>
        <p:spPr>
          <a:xfrm>
            <a:off x="0" y="0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b="1" dirty="0">
                <a:latin typeface="Tw Cen MT" panose="020B0602020104020603" pitchFamily="34" charset="0"/>
              </a:rPr>
              <a:t>SEGUNDO GRUPO DEL BAJÍO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76EC918-CF82-459D-B81B-432F48DE0710}"/>
              </a:ext>
            </a:extLst>
          </p:cNvPr>
          <p:cNvSpPr/>
          <p:nvPr/>
        </p:nvSpPr>
        <p:spPr>
          <a:xfrm>
            <a:off x="454702" y="834905"/>
            <a:ext cx="1147746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600" dirty="0">
                <a:latin typeface="Tw Cen MT" panose="020B0602020104020603" pitchFamily="34" charset="0"/>
              </a:rPr>
              <a:t>Gaviota del Bajío, S.A. de C.V.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Transkarga</a:t>
            </a:r>
            <a:r>
              <a:rPr lang="es-MX" sz="1600" dirty="0">
                <a:latin typeface="Tw Cen MT" panose="020B0602020104020603" pitchFamily="34" charset="0"/>
              </a:rPr>
              <a:t> Jara, S.A. de C.V.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Especializados </a:t>
            </a:r>
            <a:r>
              <a:rPr lang="es-MX" sz="1600" dirty="0" err="1">
                <a:latin typeface="Tw Cen MT" panose="020B0602020104020603" pitchFamily="34" charset="0"/>
              </a:rPr>
              <a:t>ALMU</a:t>
            </a:r>
            <a:r>
              <a:rPr lang="es-MX" sz="1600" dirty="0">
                <a:latin typeface="Tw Cen MT" panose="020B0602020104020603" pitchFamily="34" charset="0"/>
              </a:rPr>
              <a:t>, S.A. de C.V.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Grúas Muñoz e Hijas, S.A. de C.V.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Grúas Gloria Villavicencio,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María Esmeralda Rebollar Serrano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Barrón Autotanques, S.A. de C.V.  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Alvaro Barrón Quiroz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José Jaime Barrón Quiroz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Fleta, S.A. de C.V.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Fletes Togo, S.A. de C.V.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Grúas Rioverde,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Logística Cinco, S. de R.L. de C.V.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Capricornio </a:t>
            </a:r>
            <a:r>
              <a:rPr lang="es-MX" sz="1600" dirty="0" err="1">
                <a:latin typeface="Tw Cen MT" panose="020B0602020104020603" pitchFamily="34" charset="0"/>
              </a:rPr>
              <a:t>Freight</a:t>
            </a:r>
            <a:r>
              <a:rPr lang="es-MX" sz="1600" dirty="0">
                <a:latin typeface="Tw Cen MT" panose="020B0602020104020603" pitchFamily="34" charset="0"/>
              </a:rPr>
              <a:t> </a:t>
            </a:r>
            <a:r>
              <a:rPr lang="es-MX" sz="1600" dirty="0" err="1">
                <a:latin typeface="Tw Cen MT" panose="020B0602020104020603" pitchFamily="34" charset="0"/>
              </a:rPr>
              <a:t>Carriers</a:t>
            </a:r>
            <a:r>
              <a:rPr lang="es-MX" sz="1600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Express MG, S.A. de C.V. 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Tracusa</a:t>
            </a:r>
            <a:r>
              <a:rPr lang="es-MX" sz="1600" dirty="0">
                <a:latin typeface="Tw Cen MT" panose="020B0602020104020603" pitchFamily="34" charset="0"/>
              </a:rPr>
              <a:t> la Ruta del Sol,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Omar Fuentes Arcos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Auto Express La Silla,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Inter MG,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Unidos Castañeda, </a:t>
            </a:r>
            <a:r>
              <a:rPr lang="es-MX" sz="1600" dirty="0" err="1">
                <a:latin typeface="Tw Cen MT" panose="020B0602020104020603" pitchFamily="34" charset="0"/>
              </a:rPr>
              <a:t>S.A.P.I</a:t>
            </a:r>
            <a:r>
              <a:rPr lang="es-MX" sz="1600" dirty="0">
                <a:latin typeface="Tw Cen MT" panose="020B0602020104020603" pitchFamily="34" charset="0"/>
              </a:rPr>
              <a:t>. de C.V.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TDR</a:t>
            </a:r>
            <a:r>
              <a:rPr lang="es-MX" sz="1600" dirty="0">
                <a:latin typeface="Tw Cen MT" panose="020B0602020104020603" pitchFamily="34" charset="0"/>
              </a:rPr>
              <a:t> Transportes, S.A. de C.V.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Especializados el </a:t>
            </a:r>
            <a:r>
              <a:rPr lang="es-MX" sz="1600" dirty="0" err="1">
                <a:latin typeface="Tw Cen MT" panose="020B0602020104020603" pitchFamily="34" charset="0"/>
              </a:rPr>
              <a:t>Marquéz</a:t>
            </a:r>
            <a:r>
              <a:rPr lang="es-MX" sz="1600" dirty="0">
                <a:latin typeface="Tw Cen MT" panose="020B0602020104020603" pitchFamily="34" charset="0"/>
              </a:rPr>
              <a:t>, S.A. de C.V.  </a:t>
            </a:r>
          </a:p>
        </p:txBody>
      </p:sp>
    </p:spTree>
    <p:extLst>
      <p:ext uri="{BB962C8B-B14F-4D97-AF65-F5344CB8AC3E}">
        <p14:creationId xmlns:p14="http://schemas.microsoft.com/office/powerpoint/2010/main" val="32239197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4DEC93BD-CA6C-469C-9A00-AF5A48F9FB77}"/>
              </a:ext>
            </a:extLst>
          </p:cNvPr>
          <p:cNvSpPr txBox="1"/>
          <p:nvPr/>
        </p:nvSpPr>
        <p:spPr>
          <a:xfrm>
            <a:off x="0" y="2244060"/>
            <a:ext cx="121920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>
                <a:latin typeface="Tw Cen MT" panose="020B0602020104020603" pitchFamily="34" charset="0"/>
              </a:rPr>
              <a:t>ENTREGA DE DISTINTIVOS ZONA:</a:t>
            </a:r>
          </a:p>
          <a:p>
            <a:pPr algn="ctr"/>
            <a:endParaRPr lang="es-MX" sz="4400" b="1" dirty="0">
              <a:latin typeface="Tw Cen MT" panose="020B0602020104020603" pitchFamily="34" charset="0"/>
            </a:endParaRPr>
          </a:p>
          <a:p>
            <a:pPr algn="ctr"/>
            <a:r>
              <a:rPr lang="es-MX" sz="4400" b="1" dirty="0">
                <a:latin typeface="Tw Cen MT" panose="020B0602020104020603" pitchFamily="34" charset="0"/>
              </a:rPr>
              <a:t>CENTRO GRUPO A</a:t>
            </a:r>
          </a:p>
        </p:txBody>
      </p:sp>
    </p:spTree>
    <p:extLst>
      <p:ext uri="{BB962C8B-B14F-4D97-AF65-F5344CB8AC3E}">
        <p14:creationId xmlns:p14="http://schemas.microsoft.com/office/powerpoint/2010/main" val="17420617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EF099EE-CFDE-4CFB-96A3-F12500847135}"/>
              </a:ext>
            </a:extLst>
          </p:cNvPr>
          <p:cNvSpPr txBox="1"/>
          <p:nvPr/>
        </p:nvSpPr>
        <p:spPr>
          <a:xfrm>
            <a:off x="0" y="0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b="1" dirty="0">
                <a:latin typeface="Tw Cen MT" panose="020B0602020104020603" pitchFamily="34" charset="0"/>
              </a:rPr>
              <a:t>PRIMER GRUPO  DEL CENTRO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03DA17CE-7CEF-4CB3-AC46-3D1707835BB7}"/>
              </a:ext>
            </a:extLst>
          </p:cNvPr>
          <p:cNvSpPr/>
          <p:nvPr/>
        </p:nvSpPr>
        <p:spPr>
          <a:xfrm>
            <a:off x="199867" y="1097626"/>
            <a:ext cx="11762283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400" dirty="0" err="1">
                <a:latin typeface="Tw Cen MT" panose="020B0602020104020603" pitchFamily="34" charset="0"/>
              </a:rPr>
              <a:t>Tecnoval</a:t>
            </a:r>
            <a:r>
              <a:rPr lang="es-MX" sz="1400" dirty="0">
                <a:latin typeface="Tw Cen MT" panose="020B0602020104020603" pitchFamily="34" charset="0"/>
              </a:rPr>
              <a:t> de México, S.A. de C.V.</a:t>
            </a:r>
          </a:p>
          <a:p>
            <a:pPr algn="ctr"/>
            <a:r>
              <a:rPr lang="es-MX" sz="1400" dirty="0">
                <a:latin typeface="Tw Cen MT" panose="020B0602020104020603" pitchFamily="34" charset="0"/>
              </a:rPr>
              <a:t>Compañía Mexicana de Traslado de Valores, S.A. de C.V.</a:t>
            </a:r>
          </a:p>
          <a:p>
            <a:pPr algn="ctr"/>
            <a:r>
              <a:rPr lang="es-MX" sz="1400" dirty="0">
                <a:latin typeface="Tw Cen MT" panose="020B0602020104020603" pitchFamily="34" charset="0"/>
              </a:rPr>
              <a:t>Sepsa, S.A. de C.V.</a:t>
            </a:r>
          </a:p>
          <a:p>
            <a:pPr algn="ctr"/>
            <a:r>
              <a:rPr lang="es-MX" sz="1400" dirty="0" err="1">
                <a:latin typeface="Tw Cen MT" panose="020B0602020104020603" pitchFamily="34" charset="0"/>
              </a:rPr>
              <a:t>Seguritec</a:t>
            </a:r>
            <a:r>
              <a:rPr lang="es-MX" sz="1400" dirty="0">
                <a:latin typeface="Tw Cen MT" panose="020B0602020104020603" pitchFamily="34" charset="0"/>
              </a:rPr>
              <a:t> Transporte de Valores, S.A. de C.V.</a:t>
            </a:r>
          </a:p>
          <a:p>
            <a:pPr algn="ctr"/>
            <a:r>
              <a:rPr lang="es-MX" sz="1400" dirty="0">
                <a:latin typeface="Tw Cen MT" panose="020B0602020104020603" pitchFamily="34" charset="0"/>
              </a:rPr>
              <a:t>Transportadora de Líquidos y Granos, S.A. de C.V.</a:t>
            </a:r>
          </a:p>
          <a:p>
            <a:pPr algn="ctr"/>
            <a:r>
              <a:rPr lang="es-MX" sz="1400" dirty="0">
                <a:latin typeface="Tw Cen MT" panose="020B0602020104020603" pitchFamily="34" charset="0"/>
              </a:rPr>
              <a:t>Sepsa Transportes, S.A. de C.V. </a:t>
            </a:r>
          </a:p>
          <a:p>
            <a:pPr algn="ctr"/>
            <a:r>
              <a:rPr lang="es-MX" sz="1400" dirty="0">
                <a:latin typeface="Tw Cen MT" panose="020B0602020104020603" pitchFamily="34" charset="0"/>
              </a:rPr>
              <a:t>Transportes Blindados Tameme, S.A. de C.V.</a:t>
            </a:r>
          </a:p>
          <a:p>
            <a:pPr algn="ctr"/>
            <a:r>
              <a:rPr lang="es-MX" sz="1400" dirty="0" err="1">
                <a:latin typeface="Tw Cen MT" panose="020B0602020104020603" pitchFamily="34" charset="0"/>
              </a:rPr>
              <a:t>Regros</a:t>
            </a:r>
            <a:r>
              <a:rPr lang="es-MX" sz="1400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sz="1400" dirty="0">
                <a:latin typeface="Tw Cen MT" panose="020B0602020104020603" pitchFamily="34" charset="0"/>
              </a:rPr>
              <a:t>Sociedad Cooperativa de Producción y Prestación de Servicios Comunitarios La Unión, S. C. L.</a:t>
            </a:r>
          </a:p>
          <a:p>
            <a:pPr algn="ctr"/>
            <a:r>
              <a:rPr lang="es-MX" sz="1400" dirty="0">
                <a:latin typeface="Tw Cen MT" panose="020B0602020104020603" pitchFamily="34" charset="0"/>
              </a:rPr>
              <a:t>Transportes Ayala Colín, S.A. de C.V.</a:t>
            </a:r>
          </a:p>
          <a:p>
            <a:pPr algn="ctr"/>
            <a:r>
              <a:rPr lang="es-MX" sz="1400" dirty="0">
                <a:latin typeface="Tw Cen MT" panose="020B0602020104020603" pitchFamily="34" charset="0"/>
              </a:rPr>
              <a:t>Transportes de </a:t>
            </a:r>
            <a:r>
              <a:rPr lang="es-MX" sz="1400" dirty="0" err="1">
                <a:latin typeface="Tw Cen MT" panose="020B0602020104020603" pitchFamily="34" charset="0"/>
              </a:rPr>
              <a:t>Trailers</a:t>
            </a:r>
            <a:r>
              <a:rPr lang="es-MX" sz="1400" dirty="0">
                <a:latin typeface="Tw Cen MT" panose="020B0602020104020603" pitchFamily="34" charset="0"/>
              </a:rPr>
              <a:t> Toluca, S.A. de C.V.</a:t>
            </a:r>
          </a:p>
          <a:p>
            <a:pPr algn="ctr"/>
            <a:r>
              <a:rPr lang="es-MX" sz="1400" dirty="0">
                <a:latin typeface="Tw Cen MT" panose="020B0602020104020603" pitchFamily="34" charset="0"/>
              </a:rPr>
              <a:t>Grúas Transportes y Maniobras El Piojito, S.A. de C.V.</a:t>
            </a:r>
          </a:p>
          <a:p>
            <a:pPr algn="ctr"/>
            <a:r>
              <a:rPr lang="es-MX" sz="1400" dirty="0" err="1">
                <a:latin typeface="Tw Cen MT" panose="020B0602020104020603" pitchFamily="34" charset="0"/>
              </a:rPr>
              <a:t>A&amp;C</a:t>
            </a:r>
            <a:r>
              <a:rPr lang="es-MX" sz="1400" dirty="0">
                <a:latin typeface="Tw Cen MT" panose="020B0602020104020603" pitchFamily="34" charset="0"/>
              </a:rPr>
              <a:t> Transporte de Maquinaria, S.A. de C.V. </a:t>
            </a:r>
          </a:p>
          <a:p>
            <a:pPr algn="ctr"/>
            <a:r>
              <a:rPr lang="es-MX" sz="1400" dirty="0" err="1">
                <a:latin typeface="Tw Cen MT" panose="020B0602020104020603" pitchFamily="34" charset="0"/>
              </a:rPr>
              <a:t>Landen</a:t>
            </a:r>
            <a:r>
              <a:rPr lang="es-MX" sz="1400" dirty="0">
                <a:latin typeface="Tw Cen MT" panose="020B0602020104020603" pitchFamily="34" charset="0"/>
              </a:rPr>
              <a:t> International </a:t>
            </a:r>
            <a:r>
              <a:rPr lang="es-MX" sz="1400" dirty="0" err="1">
                <a:latin typeface="Tw Cen MT" panose="020B0602020104020603" pitchFamily="34" charset="0"/>
              </a:rPr>
              <a:t>Logistic</a:t>
            </a:r>
            <a:r>
              <a:rPr lang="es-MX" sz="1400" dirty="0">
                <a:latin typeface="Tw Cen MT" panose="020B0602020104020603" pitchFamily="34" charset="0"/>
              </a:rPr>
              <a:t>, S.C. </a:t>
            </a:r>
          </a:p>
          <a:p>
            <a:pPr algn="ctr"/>
            <a:r>
              <a:rPr lang="es-MX" sz="1400" dirty="0" err="1">
                <a:latin typeface="Tw Cen MT" panose="020B0602020104020603" pitchFamily="34" charset="0"/>
              </a:rPr>
              <a:t>GrupoED</a:t>
            </a:r>
            <a:r>
              <a:rPr lang="es-MX" sz="1400" dirty="0">
                <a:latin typeface="Tw Cen MT" panose="020B0602020104020603" pitchFamily="34" charset="0"/>
              </a:rPr>
              <a:t> Transportes, S.A. de C.V.</a:t>
            </a:r>
          </a:p>
          <a:p>
            <a:pPr algn="ctr"/>
            <a:r>
              <a:rPr lang="es-MX" sz="1400" dirty="0">
                <a:latin typeface="Tw Cen MT" panose="020B0602020104020603" pitchFamily="34" charset="0"/>
              </a:rPr>
              <a:t>Global </a:t>
            </a:r>
            <a:r>
              <a:rPr lang="es-MX" sz="1400" dirty="0" err="1">
                <a:latin typeface="Tw Cen MT" panose="020B0602020104020603" pitchFamily="34" charset="0"/>
              </a:rPr>
              <a:t>Transportation</a:t>
            </a:r>
            <a:r>
              <a:rPr lang="es-MX" sz="1400" dirty="0">
                <a:latin typeface="Tw Cen MT" panose="020B0602020104020603" pitchFamily="34" charset="0"/>
              </a:rPr>
              <a:t> and Logistics </a:t>
            </a:r>
            <a:r>
              <a:rPr lang="es-MX" sz="1400" dirty="0" err="1">
                <a:latin typeface="Tw Cen MT" panose="020B0602020104020603" pitchFamily="34" charset="0"/>
              </a:rPr>
              <a:t>EBT</a:t>
            </a:r>
            <a:r>
              <a:rPr lang="es-MX" sz="1400" dirty="0">
                <a:latin typeface="Tw Cen MT" panose="020B0602020104020603" pitchFamily="34" charset="0"/>
              </a:rPr>
              <a:t> México, S.A. de C.V. </a:t>
            </a:r>
          </a:p>
          <a:p>
            <a:pPr algn="ctr"/>
            <a:r>
              <a:rPr lang="es-MX" sz="1400" dirty="0">
                <a:latin typeface="Tw Cen MT" panose="020B0602020104020603" pitchFamily="34" charset="0"/>
              </a:rPr>
              <a:t>Autotransportes Leo, S.A. de C.V.</a:t>
            </a:r>
          </a:p>
          <a:p>
            <a:pPr algn="ctr"/>
            <a:r>
              <a:rPr lang="es-MX" sz="1400" dirty="0">
                <a:latin typeface="Tw Cen MT" panose="020B0602020104020603" pitchFamily="34" charset="0"/>
              </a:rPr>
              <a:t>Autocarga </a:t>
            </a:r>
            <a:r>
              <a:rPr lang="es-MX" sz="1400" dirty="0" err="1">
                <a:latin typeface="Tw Cen MT" panose="020B0602020104020603" pitchFamily="34" charset="0"/>
              </a:rPr>
              <a:t>Pelusqui</a:t>
            </a:r>
            <a:r>
              <a:rPr lang="es-MX" sz="1400" dirty="0">
                <a:latin typeface="Tw Cen MT" panose="020B0602020104020603" pitchFamily="34" charset="0"/>
              </a:rPr>
              <a:t>, S.A. de C.V. </a:t>
            </a:r>
          </a:p>
          <a:p>
            <a:pPr algn="ctr"/>
            <a:r>
              <a:rPr lang="es-MX" sz="1400" dirty="0">
                <a:latin typeface="Tw Cen MT" panose="020B0602020104020603" pitchFamily="34" charset="0"/>
              </a:rPr>
              <a:t>Gerardo David Aceves Zarate </a:t>
            </a:r>
          </a:p>
          <a:p>
            <a:pPr algn="ctr"/>
            <a:r>
              <a:rPr lang="es-MX" sz="1400" dirty="0">
                <a:latin typeface="Tw Cen MT" panose="020B0602020104020603" pitchFamily="34" charset="0"/>
              </a:rPr>
              <a:t>Francisco Miranda Soto</a:t>
            </a:r>
          </a:p>
          <a:p>
            <a:pPr algn="ctr"/>
            <a:r>
              <a:rPr lang="es-MX" sz="1400" dirty="0">
                <a:latin typeface="Tw Cen MT" panose="020B0602020104020603" pitchFamily="34" charset="0"/>
              </a:rPr>
              <a:t>Eduardo Villegas Vences</a:t>
            </a:r>
          </a:p>
          <a:p>
            <a:pPr algn="ctr"/>
            <a:r>
              <a:rPr lang="es-MX" sz="1400" dirty="0">
                <a:latin typeface="Tw Cen MT" panose="020B0602020104020603" pitchFamily="34" charset="0"/>
              </a:rPr>
              <a:t>Innovación </a:t>
            </a:r>
            <a:r>
              <a:rPr lang="es-MX" sz="1400" dirty="0" err="1">
                <a:latin typeface="Tw Cen MT" panose="020B0602020104020603" pitchFamily="34" charset="0"/>
              </a:rPr>
              <a:t>Lógika</a:t>
            </a:r>
            <a:r>
              <a:rPr lang="es-MX" sz="1400" dirty="0">
                <a:latin typeface="Tw Cen MT" panose="020B0602020104020603" pitchFamily="34" charset="0"/>
              </a:rPr>
              <a:t> en Transporte, S.A. de C.V.</a:t>
            </a:r>
          </a:p>
          <a:p>
            <a:pPr algn="ctr"/>
            <a:r>
              <a:rPr lang="es-MX" sz="1400" dirty="0">
                <a:latin typeface="Tw Cen MT" panose="020B0602020104020603" pitchFamily="34" charset="0"/>
              </a:rPr>
              <a:t>Córdova Plaza, S.A. de C.V.</a:t>
            </a:r>
          </a:p>
        </p:txBody>
      </p:sp>
    </p:spTree>
    <p:extLst>
      <p:ext uri="{BB962C8B-B14F-4D97-AF65-F5344CB8AC3E}">
        <p14:creationId xmlns:p14="http://schemas.microsoft.com/office/powerpoint/2010/main" val="12075493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60223383-6927-48C8-951D-13AB10A412BE}"/>
              </a:ext>
            </a:extLst>
          </p:cNvPr>
          <p:cNvSpPr txBox="1"/>
          <p:nvPr/>
        </p:nvSpPr>
        <p:spPr>
          <a:xfrm>
            <a:off x="0" y="0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b="1" dirty="0">
                <a:latin typeface="Tw Cen MT" panose="020B0602020104020603" pitchFamily="34" charset="0"/>
              </a:rPr>
              <a:t>SEGUNDO GRUPO DEL CENTRO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8698C127-7602-4F4E-8E38-75C788738C9C}"/>
              </a:ext>
            </a:extLst>
          </p:cNvPr>
          <p:cNvSpPr/>
          <p:nvPr/>
        </p:nvSpPr>
        <p:spPr>
          <a:xfrm>
            <a:off x="364759" y="707886"/>
            <a:ext cx="1147747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dirty="0" err="1">
                <a:latin typeface="Tw Cen MT" panose="020B0602020104020603" pitchFamily="34" charset="0"/>
              </a:rPr>
              <a:t>TBS</a:t>
            </a:r>
            <a:r>
              <a:rPr lang="es-MX" dirty="0">
                <a:latin typeface="Tw Cen MT" panose="020B0602020104020603" pitchFamily="34" charset="0"/>
              </a:rPr>
              <a:t> Logistics </a:t>
            </a:r>
            <a:r>
              <a:rPr lang="es-MX" dirty="0" err="1">
                <a:latin typeface="Tw Cen MT" panose="020B0602020104020603" pitchFamily="34" charset="0"/>
              </a:rPr>
              <a:t>Services</a:t>
            </a:r>
            <a:r>
              <a:rPr lang="es-MX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La Anoria Semillas y Alimentos, S.P.R. de R.L.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Yesenia Linda Sánchez Tapia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Martha Leticia Martínez Gutiérrez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Roberto Martínez Barranco </a:t>
            </a:r>
            <a:r>
              <a:rPr lang="es-MX" dirty="0" err="1">
                <a:latin typeface="Tw Cen MT" panose="020B0602020104020603" pitchFamily="34" charset="0"/>
              </a:rPr>
              <a:t>Antuna</a:t>
            </a:r>
            <a:r>
              <a:rPr lang="es-MX" dirty="0">
                <a:latin typeface="Tw Cen MT" panose="020B0602020104020603" pitchFamily="34" charset="0"/>
              </a:rPr>
              <a:t> 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Movimientos Terrestres de Carga, S.A. de C.V.</a:t>
            </a:r>
          </a:p>
          <a:p>
            <a:pPr algn="ctr"/>
            <a:r>
              <a:rPr lang="es-MX" dirty="0" err="1">
                <a:latin typeface="Tw Cen MT" panose="020B0602020104020603" pitchFamily="34" charset="0"/>
              </a:rPr>
              <a:t>Karrantza</a:t>
            </a:r>
            <a:r>
              <a:rPr lang="es-MX" dirty="0">
                <a:latin typeface="Tw Cen MT" panose="020B0602020104020603" pitchFamily="34" charset="0"/>
              </a:rPr>
              <a:t> Arana, S.A. de C.V.  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Transportes </a:t>
            </a:r>
            <a:r>
              <a:rPr lang="es-MX" dirty="0" err="1">
                <a:latin typeface="Tw Cen MT" panose="020B0602020104020603" pitchFamily="34" charset="0"/>
              </a:rPr>
              <a:t>Morc</a:t>
            </a:r>
            <a:r>
              <a:rPr lang="es-MX" dirty="0">
                <a:latin typeface="Tw Cen MT" panose="020B0602020104020603" pitchFamily="34" charset="0"/>
              </a:rPr>
              <a:t>, S.A. de C.V. 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Fletes Aguilar,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Angélica Rafaela Pacheco Saldívar 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Soluciones Integrales </a:t>
            </a:r>
            <a:r>
              <a:rPr lang="es-MX" dirty="0" err="1">
                <a:latin typeface="Tw Cen MT" panose="020B0602020104020603" pitchFamily="34" charset="0"/>
              </a:rPr>
              <a:t>Loyalty</a:t>
            </a:r>
            <a:r>
              <a:rPr lang="es-MX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Servicios de Distribución Especializados en Red Fría,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María Elizabeth Pérez Ramírez 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María de la Luz Pineda Cedillo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Transportación y Logística Maldonado, S.A. de C.V.</a:t>
            </a:r>
          </a:p>
          <a:p>
            <a:pPr algn="ctr"/>
            <a:r>
              <a:rPr lang="es-MX" dirty="0" err="1">
                <a:latin typeface="Tw Cen MT" panose="020B0602020104020603" pitchFamily="34" charset="0"/>
              </a:rPr>
              <a:t>Multivías</a:t>
            </a:r>
            <a:r>
              <a:rPr lang="es-MX" dirty="0">
                <a:latin typeface="Tw Cen MT" panose="020B0602020104020603" pitchFamily="34" charset="0"/>
              </a:rPr>
              <a:t> Logísticas,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Sepsa, Custodia de Valores, S.A. de C.V. </a:t>
            </a:r>
          </a:p>
          <a:p>
            <a:pPr algn="ctr"/>
            <a:r>
              <a:rPr lang="es-MX" dirty="0" err="1">
                <a:latin typeface="Tw Cen MT" panose="020B0602020104020603" pitchFamily="34" charset="0"/>
              </a:rPr>
              <a:t>Transglez</a:t>
            </a:r>
            <a:r>
              <a:rPr lang="es-MX" dirty="0">
                <a:latin typeface="Tw Cen MT" panose="020B0602020104020603" pitchFamily="34" charset="0"/>
              </a:rPr>
              <a:t> Especializados, S.A. de C.V.</a:t>
            </a:r>
          </a:p>
          <a:p>
            <a:pPr algn="ctr"/>
            <a:r>
              <a:rPr lang="es-MX" dirty="0" err="1">
                <a:latin typeface="Tw Cen MT" panose="020B0602020104020603" pitchFamily="34" charset="0"/>
              </a:rPr>
              <a:t>SGO</a:t>
            </a:r>
            <a:r>
              <a:rPr lang="es-MX" dirty="0">
                <a:latin typeface="Tw Cen MT" panose="020B0602020104020603" pitchFamily="34" charset="0"/>
              </a:rPr>
              <a:t> Logistics, S.A. de C.V. </a:t>
            </a:r>
          </a:p>
          <a:p>
            <a:pPr algn="ctr"/>
            <a:r>
              <a:rPr lang="es-MX" dirty="0" err="1">
                <a:latin typeface="Tw Cen MT" panose="020B0602020104020603" pitchFamily="34" charset="0"/>
              </a:rPr>
              <a:t>Mectra</a:t>
            </a:r>
            <a:r>
              <a:rPr lang="es-MX" dirty="0">
                <a:latin typeface="Tw Cen MT" panose="020B0602020104020603" pitchFamily="34" charset="0"/>
              </a:rPr>
              <a:t>, S. de R.L. de C.V. </a:t>
            </a:r>
          </a:p>
        </p:txBody>
      </p:sp>
    </p:spTree>
    <p:extLst>
      <p:ext uri="{BB962C8B-B14F-4D97-AF65-F5344CB8AC3E}">
        <p14:creationId xmlns:p14="http://schemas.microsoft.com/office/powerpoint/2010/main" val="8636946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FCDF2DE0-3875-4AD4-AB7A-5D5D80ECCAF2}"/>
              </a:ext>
            </a:extLst>
          </p:cNvPr>
          <p:cNvSpPr txBox="1"/>
          <p:nvPr/>
        </p:nvSpPr>
        <p:spPr>
          <a:xfrm>
            <a:off x="0" y="2244060"/>
            <a:ext cx="121920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>
                <a:latin typeface="Tw Cen MT" panose="020B0602020104020603" pitchFamily="34" charset="0"/>
              </a:rPr>
              <a:t>ENTREGA DE DISTINTIVOS ZONA:</a:t>
            </a:r>
          </a:p>
          <a:p>
            <a:pPr algn="ctr"/>
            <a:endParaRPr lang="es-MX" sz="4400" b="1" dirty="0">
              <a:latin typeface="Tw Cen MT" panose="020B0602020104020603" pitchFamily="34" charset="0"/>
            </a:endParaRPr>
          </a:p>
          <a:p>
            <a:pPr algn="ctr"/>
            <a:r>
              <a:rPr lang="es-MX" sz="4400" b="1" dirty="0">
                <a:latin typeface="Tw Cen MT" panose="020B0602020104020603" pitchFamily="34" charset="0"/>
              </a:rPr>
              <a:t>CENTRO GRUPO B</a:t>
            </a:r>
          </a:p>
        </p:txBody>
      </p:sp>
    </p:spTree>
    <p:extLst>
      <p:ext uri="{BB962C8B-B14F-4D97-AF65-F5344CB8AC3E}">
        <p14:creationId xmlns:p14="http://schemas.microsoft.com/office/powerpoint/2010/main" val="38948746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A2B6592-9D3A-4983-B764-15611176A23B}"/>
              </a:ext>
            </a:extLst>
          </p:cNvPr>
          <p:cNvSpPr txBox="1"/>
          <p:nvPr/>
        </p:nvSpPr>
        <p:spPr>
          <a:xfrm>
            <a:off x="0" y="0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b="1" dirty="0">
                <a:latin typeface="Tw Cen MT" panose="020B0602020104020603" pitchFamily="34" charset="0"/>
              </a:rPr>
              <a:t>PRIMER GRUPO  DEL CENTRO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73689511-9636-4427-AF35-2A23DB289D1A}"/>
              </a:ext>
            </a:extLst>
          </p:cNvPr>
          <p:cNvSpPr/>
          <p:nvPr/>
        </p:nvSpPr>
        <p:spPr>
          <a:xfrm>
            <a:off x="299803" y="962720"/>
            <a:ext cx="11617377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600" dirty="0">
                <a:latin typeface="Tw Cen MT" panose="020B0602020104020603" pitchFamily="34" charset="0"/>
              </a:rPr>
              <a:t>Square </a:t>
            </a:r>
            <a:r>
              <a:rPr lang="es-MX" sz="1600" dirty="0" err="1">
                <a:latin typeface="Tw Cen MT" panose="020B0602020104020603" pitchFamily="34" charset="0"/>
              </a:rPr>
              <a:t>Distribution</a:t>
            </a:r>
            <a:r>
              <a:rPr lang="es-MX" sz="1600" dirty="0">
                <a:latin typeface="Tw Cen MT" panose="020B0602020104020603" pitchFamily="34" charset="0"/>
              </a:rPr>
              <a:t> de México,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Sergio Horacio Sanabria Manjarrez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Fletes Mex,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Express Sinaloa División Ensenada,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Pacheco López Graciela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Logística y Distribución </a:t>
            </a:r>
            <a:r>
              <a:rPr lang="es-MX" sz="1600" dirty="0" err="1">
                <a:latin typeface="Tw Cen MT" panose="020B0602020104020603" pitchFamily="34" charset="0"/>
              </a:rPr>
              <a:t>Vahcrac</a:t>
            </a:r>
            <a:r>
              <a:rPr lang="es-MX" sz="1600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Francisco Hernández Vargas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Grúas y </a:t>
            </a:r>
            <a:r>
              <a:rPr lang="es-MX" sz="1600" dirty="0" err="1">
                <a:latin typeface="Tw Cen MT" panose="020B0602020104020603" pitchFamily="34" charset="0"/>
              </a:rPr>
              <a:t>Garages</a:t>
            </a:r>
            <a:r>
              <a:rPr lang="es-MX" sz="1600" dirty="0">
                <a:latin typeface="Tw Cen MT" panose="020B0602020104020603" pitchFamily="34" charset="0"/>
              </a:rPr>
              <a:t> Mera,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Grúas Transportes y Maniobras Salas,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Intermex, S.A. de C.V.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Nacionales Mexicanos,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José Alejo Ramírez Almazán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Servicio Aduanal y Logística Andrade, S. de R.L.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Mercantiles, S.A de C.V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"Suministros y Servicios para la Construcción, S.A. de C.V. "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y Enlaces Metropolitanos,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 </a:t>
            </a:r>
            <a:r>
              <a:rPr lang="es-MX" sz="1600" dirty="0" err="1">
                <a:latin typeface="Tw Cen MT" panose="020B0602020104020603" pitchFamily="34" charset="0"/>
              </a:rPr>
              <a:t>Mumor</a:t>
            </a:r>
            <a:r>
              <a:rPr lang="es-MX" sz="1600" dirty="0">
                <a:latin typeface="Tw Cen MT" panose="020B0602020104020603" pitchFamily="34" charset="0"/>
              </a:rPr>
              <a:t>, S.A. de C.V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</a:t>
            </a:r>
            <a:r>
              <a:rPr lang="es-MX" sz="1600" dirty="0" err="1">
                <a:latin typeface="Tw Cen MT" panose="020B0602020104020603" pitchFamily="34" charset="0"/>
              </a:rPr>
              <a:t>Elola</a:t>
            </a:r>
            <a:r>
              <a:rPr lang="es-MX" sz="1600" dirty="0">
                <a:latin typeface="Tw Cen MT" panose="020B0602020104020603" pitchFamily="34" charset="0"/>
              </a:rPr>
              <a:t>, S.A. de C.V.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García y Mirafuentes,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Transportadora en Materiales Peligrosos,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Rápidos Sotres, S.A. de C.V.</a:t>
            </a:r>
          </a:p>
        </p:txBody>
      </p:sp>
    </p:spTree>
    <p:extLst>
      <p:ext uri="{BB962C8B-B14F-4D97-AF65-F5344CB8AC3E}">
        <p14:creationId xmlns:p14="http://schemas.microsoft.com/office/powerpoint/2010/main" val="17280119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4F46ADFB-CADF-4EC4-BB33-75A76884244D}"/>
              </a:ext>
            </a:extLst>
          </p:cNvPr>
          <p:cNvSpPr txBox="1"/>
          <p:nvPr/>
        </p:nvSpPr>
        <p:spPr>
          <a:xfrm>
            <a:off x="0" y="0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b="1" dirty="0">
                <a:latin typeface="Tw Cen MT" panose="020B0602020104020603" pitchFamily="34" charset="0"/>
              </a:rPr>
              <a:t>SEGUNDO GRUPO DEL CENTRO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F2B00B8B-E0AE-42E0-B707-384494468ACA}"/>
              </a:ext>
            </a:extLst>
          </p:cNvPr>
          <p:cNvSpPr/>
          <p:nvPr/>
        </p:nvSpPr>
        <p:spPr>
          <a:xfrm>
            <a:off x="284813" y="812817"/>
            <a:ext cx="1172230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dirty="0">
                <a:latin typeface="Tw Cen MT" panose="020B0602020104020603" pitchFamily="34" charset="0"/>
              </a:rPr>
              <a:t>Zeus </a:t>
            </a:r>
            <a:r>
              <a:rPr lang="es-MX" dirty="0" err="1">
                <a:latin typeface="Tw Cen MT" panose="020B0602020104020603" pitchFamily="34" charset="0"/>
              </a:rPr>
              <a:t>Movil</a:t>
            </a:r>
            <a:r>
              <a:rPr lang="es-MX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Especializados SAGOT, S.A. de C.V. 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Transportación, Almacenaje y Logística SAMURI,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David Marlon Domínguez Miranda</a:t>
            </a:r>
          </a:p>
          <a:p>
            <a:pPr algn="ctr"/>
            <a:r>
              <a:rPr lang="es-MX" dirty="0" err="1">
                <a:latin typeface="Tw Cen MT" panose="020B0602020104020603" pitchFamily="34" charset="0"/>
              </a:rPr>
              <a:t>BLN</a:t>
            </a:r>
            <a:r>
              <a:rPr lang="es-MX" dirty="0">
                <a:latin typeface="Tw Cen MT" panose="020B0602020104020603" pitchFamily="34" charset="0"/>
              </a:rPr>
              <a:t> Transportadora Nacional,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Transportes </a:t>
            </a:r>
            <a:r>
              <a:rPr lang="es-MX" dirty="0" err="1">
                <a:latin typeface="Tw Cen MT" panose="020B0602020104020603" pitchFamily="34" charset="0"/>
              </a:rPr>
              <a:t>The</a:t>
            </a:r>
            <a:r>
              <a:rPr lang="es-MX" dirty="0">
                <a:latin typeface="Tw Cen MT" panose="020B0602020104020603" pitchFamily="34" charset="0"/>
              </a:rPr>
              <a:t> </a:t>
            </a:r>
            <a:r>
              <a:rPr lang="es-MX" dirty="0" err="1">
                <a:latin typeface="Tw Cen MT" panose="020B0602020104020603" pitchFamily="34" charset="0"/>
              </a:rPr>
              <a:t>Bimb´s</a:t>
            </a:r>
            <a:r>
              <a:rPr lang="es-MX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Autotransporte Nacional de Carga </a:t>
            </a:r>
            <a:r>
              <a:rPr lang="es-MX" dirty="0" err="1">
                <a:latin typeface="Tw Cen MT" panose="020B0602020104020603" pitchFamily="34" charset="0"/>
              </a:rPr>
              <a:t>TNC</a:t>
            </a:r>
            <a:r>
              <a:rPr lang="es-MX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dirty="0" err="1">
                <a:latin typeface="Tw Cen MT" panose="020B0602020104020603" pitchFamily="34" charset="0"/>
              </a:rPr>
              <a:t>Felmar</a:t>
            </a:r>
            <a:r>
              <a:rPr lang="es-MX" dirty="0">
                <a:latin typeface="Tw Cen MT" panose="020B0602020104020603" pitchFamily="34" charset="0"/>
              </a:rPr>
              <a:t> Logistics,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Logística Integral Potosina, S. de R.L. de C.V. 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Econtainer,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Alca Distribución, S.A. de C.V. 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Autotransportes COVA,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Transportadora Consolidada,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Transportes </a:t>
            </a:r>
            <a:r>
              <a:rPr lang="es-MX" dirty="0" err="1">
                <a:latin typeface="Tw Cen MT" panose="020B0602020104020603" pitchFamily="34" charset="0"/>
              </a:rPr>
              <a:t>Telhsa</a:t>
            </a:r>
            <a:r>
              <a:rPr lang="es-MX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dirty="0" err="1">
                <a:latin typeface="Tw Cen MT" panose="020B0602020104020603" pitchFamily="34" charset="0"/>
              </a:rPr>
              <a:t>Daemsa</a:t>
            </a:r>
            <a:r>
              <a:rPr lang="es-MX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Transportes Mineros del Cobre,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Transportes de Especialidades Químicas,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Transportes y Logística </a:t>
            </a:r>
            <a:r>
              <a:rPr lang="es-MX" dirty="0" err="1">
                <a:latin typeface="Tw Cen MT" panose="020B0602020104020603" pitchFamily="34" charset="0"/>
              </a:rPr>
              <a:t>Ferac</a:t>
            </a:r>
            <a:r>
              <a:rPr lang="es-MX" dirty="0">
                <a:latin typeface="Tw Cen MT" panose="020B0602020104020603" pitchFamily="34" charset="0"/>
              </a:rPr>
              <a:t>, S.A. de C.V. 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Transportes M. Juárez L., S.A. de C.V.</a:t>
            </a:r>
          </a:p>
          <a:p>
            <a:pPr algn="ctr"/>
            <a:r>
              <a:rPr lang="es-MX" dirty="0" err="1">
                <a:latin typeface="Tw Cen MT" panose="020B0602020104020603" pitchFamily="34" charset="0"/>
              </a:rPr>
              <a:t>Valtons</a:t>
            </a:r>
            <a:r>
              <a:rPr lang="es-MX" dirty="0">
                <a:latin typeface="Tw Cen MT" panose="020B0602020104020603" pitchFamily="34" charset="0"/>
              </a:rPr>
              <a:t> </a:t>
            </a:r>
            <a:r>
              <a:rPr lang="es-MX" dirty="0" err="1">
                <a:latin typeface="Tw Cen MT" panose="020B0602020104020603" pitchFamily="34" charset="0"/>
              </a:rPr>
              <a:t>Group</a:t>
            </a:r>
            <a:r>
              <a:rPr lang="es-MX" dirty="0">
                <a:latin typeface="Tw Cen MT" panose="020B0602020104020603" pitchFamily="34" charset="0"/>
              </a:rPr>
              <a:t>, S.A. de C.V. </a:t>
            </a:r>
          </a:p>
        </p:txBody>
      </p:sp>
    </p:spTree>
    <p:extLst>
      <p:ext uri="{BB962C8B-B14F-4D97-AF65-F5344CB8AC3E}">
        <p14:creationId xmlns:p14="http://schemas.microsoft.com/office/powerpoint/2010/main" val="3896234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36F85B9C-1E98-42A8-BC9C-54CBC4F894B0}"/>
              </a:ext>
            </a:extLst>
          </p:cNvPr>
          <p:cNvSpPr txBox="1"/>
          <p:nvPr/>
        </p:nvSpPr>
        <p:spPr>
          <a:xfrm>
            <a:off x="0" y="2367171"/>
            <a:ext cx="121920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>
                <a:latin typeface="Tw Cen MT" panose="020B0602020104020603" pitchFamily="34" charset="0"/>
              </a:rPr>
              <a:t>ENTREGA DE DISTINTIVOS ZONAS:</a:t>
            </a:r>
          </a:p>
          <a:p>
            <a:pPr algn="ctr"/>
            <a:endParaRPr lang="es-MX" sz="4400" b="1" dirty="0">
              <a:latin typeface="Tw Cen MT" panose="020B0602020104020603" pitchFamily="34" charset="0"/>
            </a:endParaRPr>
          </a:p>
          <a:p>
            <a:pPr algn="ctr"/>
            <a:r>
              <a:rPr lang="es-MX" sz="4400" b="1" dirty="0">
                <a:latin typeface="Tw Cen MT" panose="020B0602020104020603" pitchFamily="34" charset="0"/>
              </a:rPr>
              <a:t> SURESTE,  NOROESTE Y NORTE</a:t>
            </a:r>
          </a:p>
        </p:txBody>
      </p:sp>
    </p:spTree>
    <p:extLst>
      <p:ext uri="{BB962C8B-B14F-4D97-AF65-F5344CB8AC3E}">
        <p14:creationId xmlns:p14="http://schemas.microsoft.com/office/powerpoint/2010/main" val="1404717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ED4CC6B7-D1BC-4B74-892D-3C9A5AAE30D3}"/>
              </a:ext>
            </a:extLst>
          </p:cNvPr>
          <p:cNvSpPr txBox="1"/>
          <p:nvPr/>
        </p:nvSpPr>
        <p:spPr>
          <a:xfrm>
            <a:off x="0" y="2244060"/>
            <a:ext cx="1219200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>
                <a:latin typeface="Tw Cen MT" panose="020B0602020104020603" pitchFamily="34" charset="0"/>
              </a:rPr>
              <a:t>EMPRESAS GALARDONADAS</a:t>
            </a:r>
          </a:p>
          <a:p>
            <a:pPr algn="ctr"/>
            <a:endParaRPr lang="es-MX" sz="4400" b="1" dirty="0">
              <a:latin typeface="Tw Cen MT" panose="020B0602020104020603" pitchFamily="34" charset="0"/>
            </a:endParaRPr>
          </a:p>
          <a:p>
            <a:pPr algn="ctr"/>
            <a:r>
              <a:rPr lang="es-MX" sz="6000" b="1" dirty="0">
                <a:latin typeface="Tw Cen MT" panose="020B0602020104020603" pitchFamily="34" charset="0"/>
              </a:rPr>
              <a:t>2019</a:t>
            </a:r>
          </a:p>
        </p:txBody>
      </p:sp>
    </p:spTree>
    <p:extLst>
      <p:ext uri="{BB962C8B-B14F-4D97-AF65-F5344CB8AC3E}">
        <p14:creationId xmlns:p14="http://schemas.microsoft.com/office/powerpoint/2010/main" val="36958381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DA1C9F04-52C2-40CC-9DBB-54832BF48E1E}"/>
              </a:ext>
            </a:extLst>
          </p:cNvPr>
          <p:cNvSpPr/>
          <p:nvPr/>
        </p:nvSpPr>
        <p:spPr>
          <a:xfrm>
            <a:off x="199869" y="1077539"/>
            <a:ext cx="5896131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600" dirty="0">
                <a:latin typeface="Tw Cen MT" panose="020B0602020104020603" pitchFamily="34" charset="0"/>
              </a:rPr>
              <a:t>Integradora Logística Baja, S. de R.L.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Mex Cal de Baja California, S. de R.L.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</a:t>
            </a:r>
            <a:r>
              <a:rPr lang="es-MX" sz="1600" dirty="0" err="1">
                <a:latin typeface="Tw Cen MT" panose="020B0602020104020603" pitchFamily="34" charset="0"/>
              </a:rPr>
              <a:t>Agribar</a:t>
            </a:r>
            <a:r>
              <a:rPr lang="es-MX" sz="1600" dirty="0">
                <a:latin typeface="Tw Cen MT" panose="020B0602020104020603" pitchFamily="34" charset="0"/>
              </a:rPr>
              <a:t>, S. de R.L. de C.V. 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Logistic</a:t>
            </a:r>
            <a:r>
              <a:rPr lang="es-MX" sz="1600" dirty="0">
                <a:latin typeface="Tw Cen MT" panose="020B0602020104020603" pitchFamily="34" charset="0"/>
              </a:rPr>
              <a:t> &amp; </a:t>
            </a:r>
            <a:r>
              <a:rPr lang="es-MX" sz="1600" dirty="0" err="1">
                <a:latin typeface="Tw Cen MT" panose="020B0602020104020603" pitchFamily="34" charset="0"/>
              </a:rPr>
              <a:t>Transportation</a:t>
            </a:r>
            <a:r>
              <a:rPr lang="es-MX" sz="1600" dirty="0">
                <a:latin typeface="Tw Cen MT" panose="020B0602020104020603" pitchFamily="34" charset="0"/>
              </a:rPr>
              <a:t> </a:t>
            </a:r>
            <a:r>
              <a:rPr lang="es-MX" sz="1600" dirty="0" err="1">
                <a:latin typeface="Tw Cen MT" panose="020B0602020104020603" pitchFamily="34" charset="0"/>
              </a:rPr>
              <a:t>Solutions</a:t>
            </a:r>
            <a:r>
              <a:rPr lang="es-MX" sz="1600" dirty="0">
                <a:latin typeface="Tw Cen MT" panose="020B0602020104020603" pitchFamily="34" charset="0"/>
              </a:rPr>
              <a:t> INC, S. de R.L.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</a:t>
            </a:r>
            <a:r>
              <a:rPr lang="es-MX" sz="1600" dirty="0" err="1">
                <a:latin typeface="Tw Cen MT" panose="020B0602020104020603" pitchFamily="34" charset="0"/>
              </a:rPr>
              <a:t>LTI</a:t>
            </a:r>
            <a:r>
              <a:rPr lang="es-MX" sz="1600" dirty="0">
                <a:latin typeface="Tw Cen MT" panose="020B0602020104020603" pitchFamily="34" charset="0"/>
              </a:rPr>
              <a:t>, S. de R.L.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Luis Antonio Rodríguez González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Transportadora Kino,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Autotransporte Frontera Norte,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Gutiérrez </a:t>
            </a:r>
            <a:r>
              <a:rPr lang="es-MX" sz="1600" dirty="0" err="1">
                <a:latin typeface="Tw Cen MT" panose="020B0602020104020603" pitchFamily="34" charset="0"/>
              </a:rPr>
              <a:t>Freight</a:t>
            </a:r>
            <a:r>
              <a:rPr lang="es-MX" sz="1600" dirty="0">
                <a:latin typeface="Tw Cen MT" panose="020B0602020104020603" pitchFamily="34" charset="0"/>
              </a:rPr>
              <a:t>, S. de R.L. de C.V.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Tufesa</a:t>
            </a:r>
            <a:r>
              <a:rPr lang="es-MX" sz="1600" dirty="0">
                <a:latin typeface="Tw Cen MT" panose="020B0602020104020603" pitchFamily="34" charset="0"/>
              </a:rPr>
              <a:t> </a:t>
            </a:r>
            <a:r>
              <a:rPr lang="es-MX" sz="1600" dirty="0" err="1">
                <a:latin typeface="Tw Cen MT" panose="020B0602020104020603" pitchFamily="34" charset="0"/>
              </a:rPr>
              <a:t>Logist</a:t>
            </a:r>
            <a:r>
              <a:rPr lang="es-MX" sz="1600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Comandos del Norte, S.A. de C.V.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Águilas del Desierto de Baja California, S. de R.L. de C.V.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DLR</a:t>
            </a:r>
            <a:r>
              <a:rPr lang="es-MX" sz="1600" dirty="0">
                <a:latin typeface="Tw Cen MT" panose="020B0602020104020603" pitchFamily="34" charset="0"/>
              </a:rPr>
              <a:t> Autotransportes,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JAB </a:t>
            </a:r>
            <a:r>
              <a:rPr lang="es-MX" sz="1600" dirty="0" err="1">
                <a:latin typeface="Tw Cen MT" panose="020B0602020104020603" pitchFamily="34" charset="0"/>
              </a:rPr>
              <a:t>Trucking</a:t>
            </a:r>
            <a:r>
              <a:rPr lang="es-MX" sz="1600" dirty="0">
                <a:latin typeface="Tw Cen MT" panose="020B0602020104020603" pitchFamily="34" charset="0"/>
              </a:rPr>
              <a:t>, S.A. de C.V.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Octavio Andrade Corella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Refrigerados Rivas, S.A. de C.V.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Autofletes</a:t>
            </a:r>
            <a:r>
              <a:rPr lang="es-MX" sz="1600" dirty="0">
                <a:latin typeface="Tw Cen MT" panose="020B0602020104020603" pitchFamily="34" charset="0"/>
              </a:rPr>
              <a:t> Chihuahua, S.A. de C.V.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Transervicios</a:t>
            </a:r>
            <a:r>
              <a:rPr lang="es-MX" sz="1600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Verónica Irene Ramírez Burciaga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Fletes México Carga Express, S. de R.L. de C.V.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004607B-CAB1-4D3D-BC84-46DEBD928430}"/>
              </a:ext>
            </a:extLst>
          </p:cNvPr>
          <p:cNvSpPr/>
          <p:nvPr/>
        </p:nvSpPr>
        <p:spPr>
          <a:xfrm>
            <a:off x="6096000" y="1077539"/>
            <a:ext cx="6096000" cy="517064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México Laguna, S.A. de C.V.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el 26,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Fletes Internacionales Quiñones, S.A. de C.V.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Autotransportes Rodríguez Mier,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José </a:t>
            </a:r>
            <a:r>
              <a:rPr lang="es-MX" sz="1600" dirty="0" err="1">
                <a:latin typeface="Tw Cen MT" panose="020B0602020104020603" pitchFamily="34" charset="0"/>
              </a:rPr>
              <a:t>Valdéz</a:t>
            </a:r>
            <a:r>
              <a:rPr lang="es-MX" sz="1600" dirty="0">
                <a:latin typeface="Tw Cen MT" panose="020B0602020104020603" pitchFamily="34" charset="0"/>
              </a:rPr>
              <a:t> Guerrero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Autotransportes </a:t>
            </a:r>
            <a:r>
              <a:rPr lang="es-MX" sz="1600" dirty="0" err="1">
                <a:latin typeface="Tw Cen MT" panose="020B0602020104020603" pitchFamily="34" charset="0"/>
              </a:rPr>
              <a:t>Stackpole</a:t>
            </a:r>
            <a:r>
              <a:rPr lang="es-MX" sz="1600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</a:t>
            </a:r>
            <a:r>
              <a:rPr lang="es-MX" sz="1600" dirty="0" err="1">
                <a:latin typeface="Tw Cen MT" panose="020B0602020104020603" pitchFamily="34" charset="0"/>
              </a:rPr>
              <a:t>Lyrma</a:t>
            </a:r>
            <a:r>
              <a:rPr lang="es-MX" sz="1600" dirty="0">
                <a:latin typeface="Tw Cen MT" panose="020B0602020104020603" pitchFamily="34" charset="0"/>
              </a:rPr>
              <a:t> de Cd. Juárez,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Fletes Sotelo,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Gaspar Vargas Díaz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Transmontes,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Cesáreo Hernández Martínez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de los Santos e Hijos,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Autotransportes del Real, S.A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RBX,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Victoria </a:t>
            </a:r>
            <a:r>
              <a:rPr lang="es-MX" sz="1600" dirty="0" err="1">
                <a:latin typeface="Tw Cen MT" panose="020B0602020104020603" pitchFamily="34" charset="0"/>
              </a:rPr>
              <a:t>Buhaya</a:t>
            </a:r>
            <a:r>
              <a:rPr lang="es-MX" sz="1600" dirty="0">
                <a:latin typeface="Tw Cen MT" panose="020B0602020104020603" pitchFamily="34" charset="0"/>
              </a:rPr>
              <a:t> Caballero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Martín Francisco Campos Pérez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Operadora de Transporte </a:t>
            </a:r>
            <a:r>
              <a:rPr lang="es-MX" sz="1600" dirty="0" err="1">
                <a:latin typeface="Tw Cen MT" panose="020B0602020104020603" pitchFamily="34" charset="0"/>
              </a:rPr>
              <a:t>Glezco</a:t>
            </a:r>
            <a:r>
              <a:rPr lang="es-MX" sz="1600" dirty="0">
                <a:latin typeface="Tw Cen MT" panose="020B0602020104020603" pitchFamily="34" charset="0"/>
              </a:rPr>
              <a:t> Express, S.A. de C.V.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Difeyro</a:t>
            </a:r>
            <a:r>
              <a:rPr lang="es-MX" sz="1600" dirty="0">
                <a:latin typeface="Tw Cen MT" panose="020B0602020104020603" pitchFamily="34" charset="0"/>
              </a:rPr>
              <a:t> Servicios,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Fletes Rodríguez e Hijos,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Roberto Márquez Rodríguez</a:t>
            </a:r>
          </a:p>
        </p:txBody>
      </p:sp>
    </p:spTree>
    <p:extLst>
      <p:ext uri="{BB962C8B-B14F-4D97-AF65-F5344CB8AC3E}">
        <p14:creationId xmlns:p14="http://schemas.microsoft.com/office/powerpoint/2010/main" val="30823142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3E900485-9951-41C2-B815-70B0440E4531}"/>
              </a:ext>
            </a:extLst>
          </p:cNvPr>
          <p:cNvSpPr/>
          <p:nvPr/>
        </p:nvSpPr>
        <p:spPr>
          <a:xfrm>
            <a:off x="154899" y="957619"/>
            <a:ext cx="524156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Express del Norte,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Frío Express Cavazos Leal, S. de R.L.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Fletes Marroquín, S.A. de C.V.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FJ</a:t>
            </a:r>
            <a:r>
              <a:rPr lang="es-MX" sz="1600" dirty="0">
                <a:latin typeface="Tw Cen MT" panose="020B0602020104020603" pitchFamily="34" charset="0"/>
              </a:rPr>
              <a:t> Soluciones de Monterrey, S.A. de C.V.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Camro</a:t>
            </a:r>
            <a:r>
              <a:rPr lang="es-MX" sz="1600" dirty="0">
                <a:latin typeface="Tw Cen MT" panose="020B0602020104020603" pitchFamily="34" charset="0"/>
              </a:rPr>
              <a:t> Transportes, S.A. de C.V.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Transtolvas</a:t>
            </a:r>
            <a:r>
              <a:rPr lang="es-MX" sz="1600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Autotransportes Alanís,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Grupo </a:t>
            </a:r>
            <a:r>
              <a:rPr lang="es-MX" sz="1600" dirty="0" err="1">
                <a:latin typeface="Tw Cen MT" panose="020B0602020104020603" pitchFamily="34" charset="0"/>
              </a:rPr>
              <a:t>MTA</a:t>
            </a:r>
            <a:r>
              <a:rPr lang="es-MX" sz="1600" dirty="0">
                <a:latin typeface="Tw Cen MT" panose="020B0602020104020603" pitchFamily="34" charset="0"/>
              </a:rPr>
              <a:t>, S.A. de C.V.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Eduardo Esquivel Castillo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GAMO Logística,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Transportaciones Industriales </a:t>
            </a:r>
            <a:r>
              <a:rPr lang="es-MX" sz="1600" dirty="0" err="1">
                <a:latin typeface="Tw Cen MT" panose="020B0602020104020603" pitchFamily="34" charset="0"/>
              </a:rPr>
              <a:t>GUME</a:t>
            </a:r>
            <a:r>
              <a:rPr lang="es-MX" sz="1600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Eficas Transfer,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In </a:t>
            </a:r>
            <a:r>
              <a:rPr lang="es-MX" sz="1600" dirty="0" err="1">
                <a:latin typeface="Tw Cen MT" panose="020B0602020104020603" pitchFamily="34" charset="0"/>
              </a:rPr>
              <a:t>Motion</a:t>
            </a:r>
            <a:r>
              <a:rPr lang="es-MX" sz="1600" dirty="0">
                <a:latin typeface="Tw Cen MT" panose="020B0602020104020603" pitchFamily="34" charset="0"/>
              </a:rPr>
              <a:t> </a:t>
            </a:r>
            <a:r>
              <a:rPr lang="es-MX" sz="1600" dirty="0" err="1">
                <a:latin typeface="Tw Cen MT" panose="020B0602020104020603" pitchFamily="34" charset="0"/>
              </a:rPr>
              <a:t>Transport</a:t>
            </a:r>
            <a:r>
              <a:rPr lang="es-MX" sz="1600" dirty="0">
                <a:latin typeface="Tw Cen MT" panose="020B0602020104020603" pitchFamily="34" charset="0"/>
              </a:rPr>
              <a:t> </a:t>
            </a:r>
            <a:r>
              <a:rPr lang="es-MX" sz="1600" dirty="0" err="1">
                <a:latin typeface="Tw Cen MT" panose="020B0602020104020603" pitchFamily="34" charset="0"/>
              </a:rPr>
              <a:t>Services</a:t>
            </a:r>
            <a:r>
              <a:rPr lang="es-MX" sz="1600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Rhino</a:t>
            </a:r>
            <a:r>
              <a:rPr lang="es-MX" sz="1600" dirty="0">
                <a:latin typeface="Tw Cen MT" panose="020B0602020104020603" pitchFamily="34" charset="0"/>
              </a:rPr>
              <a:t> Express,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José Mario Garza González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LMC</a:t>
            </a:r>
            <a:r>
              <a:rPr lang="es-MX" sz="1600" dirty="0">
                <a:latin typeface="Tw Cen MT" panose="020B0602020104020603" pitchFamily="34" charset="0"/>
              </a:rPr>
              <a:t> Transportes,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Centauro del Norte Autotransportes,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Wong de la Torre,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Eduardo Tapia Rendón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Auto Transportes Cisneros, S.A. de C.V.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4E949C3A-92B0-4095-AE02-0AED98987CA3}"/>
              </a:ext>
            </a:extLst>
          </p:cNvPr>
          <p:cNvSpPr/>
          <p:nvPr/>
        </p:nvSpPr>
        <p:spPr>
          <a:xfrm>
            <a:off x="6096000" y="957619"/>
            <a:ext cx="6096000" cy="517064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Cab</a:t>
            </a:r>
            <a:r>
              <a:rPr lang="es-MX" sz="1600" dirty="0">
                <a:latin typeface="Tw Cen MT" panose="020B0602020104020603" pitchFamily="34" charset="0"/>
              </a:rPr>
              <a:t> Express, S.A. de C.V.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TBX</a:t>
            </a:r>
            <a:r>
              <a:rPr lang="es-MX" sz="1600" dirty="0">
                <a:latin typeface="Tw Cen MT" panose="020B0602020104020603" pitchFamily="34" charset="0"/>
              </a:rPr>
              <a:t> USA,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Auto Transportadora Génesis, S.A. de C.V.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Maskarga</a:t>
            </a:r>
            <a:r>
              <a:rPr lang="es-MX" sz="1600" dirty="0">
                <a:latin typeface="Tw Cen MT" panose="020B0602020104020603" pitchFamily="34" charset="0"/>
              </a:rPr>
              <a:t> de Tampico,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Mineros de Coahuila,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Fletes Borja,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Express Anáhuac, S.A. de C.V.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Two</a:t>
            </a:r>
            <a:r>
              <a:rPr lang="es-MX" sz="1600" dirty="0">
                <a:latin typeface="Tw Cen MT" panose="020B0602020104020603" pitchFamily="34" charset="0"/>
              </a:rPr>
              <a:t> </a:t>
            </a:r>
            <a:r>
              <a:rPr lang="es-MX" sz="1600" dirty="0" err="1">
                <a:latin typeface="Tw Cen MT" panose="020B0602020104020603" pitchFamily="34" charset="0"/>
              </a:rPr>
              <a:t>Way</a:t>
            </a:r>
            <a:r>
              <a:rPr lang="es-MX" sz="1600" dirty="0">
                <a:latin typeface="Tw Cen MT" panose="020B0602020104020603" pitchFamily="34" charset="0"/>
              </a:rPr>
              <a:t> Transfer,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Autotransportes Castillo Salazar,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Servicios de Logística y Comercialización SEGA,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Líneas 1s. de Mayo,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Trareysa,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Polanco,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Lucky Gas </a:t>
            </a:r>
            <a:r>
              <a:rPr lang="es-MX" sz="1600" dirty="0" err="1">
                <a:latin typeface="Tw Cen MT" panose="020B0602020104020603" pitchFamily="34" charset="0"/>
              </a:rPr>
              <a:t>Transport</a:t>
            </a:r>
            <a:r>
              <a:rPr lang="es-MX" sz="1600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Lisset Guadalupe Pérez Cano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Corsa Transportes,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Autotransportes Generales de Carga Tamez,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MM Carga,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Dicex Logística, S.A. de C.V.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Autotransportes </a:t>
            </a:r>
            <a:r>
              <a:rPr lang="es-MX" sz="1600" dirty="0" err="1">
                <a:latin typeface="Tw Cen MT" panose="020B0602020104020603" pitchFamily="34" charset="0"/>
              </a:rPr>
              <a:t>Romedu</a:t>
            </a:r>
            <a:r>
              <a:rPr lang="es-MX" sz="1600" dirty="0">
                <a:latin typeface="Tw Cen MT" panose="020B0602020104020603" pitchFamily="34" charset="0"/>
              </a:rPr>
              <a:t>, S.A. de C.V. </a:t>
            </a:r>
          </a:p>
        </p:txBody>
      </p:sp>
    </p:spTree>
    <p:extLst>
      <p:ext uri="{BB962C8B-B14F-4D97-AF65-F5344CB8AC3E}">
        <p14:creationId xmlns:p14="http://schemas.microsoft.com/office/powerpoint/2010/main" val="34886952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9D3037E4-F70E-49F7-87F4-A2BEC5F20296}"/>
              </a:ext>
            </a:extLst>
          </p:cNvPr>
          <p:cNvSpPr/>
          <p:nvPr/>
        </p:nvSpPr>
        <p:spPr>
          <a:xfrm>
            <a:off x="274820" y="1047558"/>
            <a:ext cx="6096000" cy="517064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MX" sz="1600" dirty="0">
                <a:latin typeface="Tw Cen MT" panose="020B0602020104020603" pitchFamily="34" charset="0"/>
              </a:rPr>
              <a:t>Gregorio Pinedo Mendoza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</a:t>
            </a:r>
            <a:r>
              <a:rPr lang="es-MX" sz="1600" dirty="0" err="1">
                <a:latin typeface="Tw Cen MT" panose="020B0602020104020603" pitchFamily="34" charset="0"/>
              </a:rPr>
              <a:t>Mon</a:t>
            </a:r>
            <a:r>
              <a:rPr lang="es-MX" sz="1600" dirty="0">
                <a:latin typeface="Tw Cen MT" panose="020B0602020104020603" pitchFamily="34" charset="0"/>
              </a:rPr>
              <a:t>-Ro, S.A. de C.V.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Transborder</a:t>
            </a:r>
            <a:r>
              <a:rPr lang="es-MX" sz="1600" dirty="0">
                <a:latin typeface="Tw Cen MT" panose="020B0602020104020603" pitchFamily="34" charset="0"/>
              </a:rPr>
              <a:t> </a:t>
            </a:r>
            <a:r>
              <a:rPr lang="es-MX" sz="1600" dirty="0" err="1">
                <a:latin typeface="Tw Cen MT" panose="020B0602020104020603" pitchFamily="34" charset="0"/>
              </a:rPr>
              <a:t>Logistic</a:t>
            </a:r>
            <a:r>
              <a:rPr lang="es-MX" sz="1600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TRH</a:t>
            </a:r>
            <a:r>
              <a:rPr lang="es-MX" sz="1600" dirty="0">
                <a:latin typeface="Tw Cen MT" panose="020B0602020104020603" pitchFamily="34" charset="0"/>
              </a:rPr>
              <a:t> Refrigerados, S.A. de C.V.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Transcima</a:t>
            </a:r>
            <a:r>
              <a:rPr lang="es-MX" sz="1600" dirty="0">
                <a:latin typeface="Tw Cen MT" panose="020B0602020104020603" pitchFamily="34" charset="0"/>
              </a:rPr>
              <a:t>, S. de R.L. de C.V.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Línea de Transportes CASA,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Josefina Andrade Moreno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Larraga,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Servicios Especializados Alanís, S.A. de C.V.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Igloo</a:t>
            </a:r>
            <a:r>
              <a:rPr lang="es-MX" sz="1600" dirty="0">
                <a:latin typeface="Tw Cen MT" panose="020B0602020104020603" pitchFamily="34" charset="0"/>
              </a:rPr>
              <a:t> </a:t>
            </a:r>
            <a:r>
              <a:rPr lang="es-MX" sz="1600" dirty="0" err="1">
                <a:latin typeface="Tw Cen MT" panose="020B0602020104020603" pitchFamily="34" charset="0"/>
              </a:rPr>
              <a:t>Transport</a:t>
            </a:r>
            <a:r>
              <a:rPr lang="es-MX" sz="1600" dirty="0">
                <a:latin typeface="Tw Cen MT" panose="020B0602020104020603" pitchFamily="34" charset="0"/>
              </a:rPr>
              <a:t>, S. de R.L.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PICUS,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GS Autotransportes, S.A. de C.V.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Autofletes</a:t>
            </a:r>
            <a:r>
              <a:rPr lang="es-MX" sz="1600" dirty="0">
                <a:latin typeface="Tw Cen MT" panose="020B0602020104020603" pitchFamily="34" charset="0"/>
              </a:rPr>
              <a:t> Internacionales Halcón, S.C.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de Carga FEMA,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Super Transporte Internacional,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Xpress Internacional, S. de R.L. de C.V.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Roal</a:t>
            </a:r>
            <a:r>
              <a:rPr lang="es-MX" sz="1600" dirty="0">
                <a:latin typeface="Tw Cen MT" panose="020B0602020104020603" pitchFamily="34" charset="0"/>
              </a:rPr>
              <a:t> Business </a:t>
            </a:r>
            <a:r>
              <a:rPr lang="es-MX" sz="1600" dirty="0" err="1">
                <a:latin typeface="Tw Cen MT" panose="020B0602020104020603" pitchFamily="34" charset="0"/>
              </a:rPr>
              <a:t>Solution</a:t>
            </a:r>
            <a:r>
              <a:rPr lang="es-MX" sz="1600" dirty="0">
                <a:latin typeface="Tw Cen MT" panose="020B0602020104020603" pitchFamily="34" charset="0"/>
              </a:rPr>
              <a:t>, S. de R.L.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Autotransportes Corporativos de Nuevo Laredo,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Indiana </a:t>
            </a:r>
            <a:r>
              <a:rPr lang="es-MX" sz="1600" dirty="0" err="1">
                <a:latin typeface="Tw Cen MT" panose="020B0602020104020603" pitchFamily="34" charset="0"/>
              </a:rPr>
              <a:t>Transport</a:t>
            </a:r>
            <a:r>
              <a:rPr lang="es-MX" sz="1600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Transportadora de Carga Mundial, S.A. de C.V.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3B5AE2D3-0F16-4141-89E3-0AF844D9C33F}"/>
              </a:ext>
            </a:extLst>
          </p:cNvPr>
          <p:cNvSpPr/>
          <p:nvPr/>
        </p:nvSpPr>
        <p:spPr>
          <a:xfrm>
            <a:off x="6096000" y="1047558"/>
            <a:ext cx="6096000" cy="501675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MX" sz="1600" dirty="0">
                <a:latin typeface="Tw Cen MT" panose="020B0602020104020603" pitchFamily="34" charset="0"/>
              </a:rPr>
              <a:t>Zurdos Transportes Refrigerados,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de Carga </a:t>
            </a:r>
            <a:r>
              <a:rPr lang="es-MX" sz="1600" dirty="0" err="1">
                <a:latin typeface="Tw Cen MT" panose="020B0602020104020603" pitchFamily="34" charset="0"/>
              </a:rPr>
              <a:t>Travel</a:t>
            </a:r>
            <a:r>
              <a:rPr lang="es-MX" sz="1600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Movac</a:t>
            </a:r>
            <a:r>
              <a:rPr lang="es-MX" sz="1600" dirty="0">
                <a:latin typeface="Tw Cen MT" panose="020B0602020104020603" pitchFamily="34" charset="0"/>
              </a:rPr>
              <a:t> Express,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César Mendívil Chan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Logística Merced, S. de R.L. de C.V. 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Tresca</a:t>
            </a:r>
            <a:r>
              <a:rPr lang="es-MX" sz="1600" dirty="0">
                <a:latin typeface="Tw Cen MT" panose="020B0602020104020603" pitchFamily="34" charset="0"/>
              </a:rPr>
              <a:t> </a:t>
            </a:r>
            <a:r>
              <a:rPr lang="es-MX" sz="1600" dirty="0" err="1">
                <a:latin typeface="Tw Cen MT" panose="020B0602020104020603" pitchFamily="34" charset="0"/>
              </a:rPr>
              <a:t>Jorullo</a:t>
            </a:r>
            <a:r>
              <a:rPr lang="es-MX" sz="1600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y Móviles de la Paz,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Luis Fernando Guzmán Pizano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Transinergia</a:t>
            </a:r>
            <a:r>
              <a:rPr lang="es-MX" sz="1600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Fletes </a:t>
            </a:r>
            <a:r>
              <a:rPr lang="es-MX" sz="1600" dirty="0" err="1">
                <a:latin typeface="Tw Cen MT" panose="020B0602020104020603" pitchFamily="34" charset="0"/>
              </a:rPr>
              <a:t>Carr</a:t>
            </a:r>
            <a:r>
              <a:rPr lang="es-MX" sz="1600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Patricia Márquez Flores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Servicios </a:t>
            </a:r>
            <a:r>
              <a:rPr lang="es-MX" sz="1600" dirty="0" err="1">
                <a:latin typeface="Tw Cen MT" panose="020B0602020104020603" pitchFamily="34" charset="0"/>
              </a:rPr>
              <a:t>Transvelor</a:t>
            </a:r>
            <a:r>
              <a:rPr lang="es-MX" sz="1600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Servicios Auxiliares de Equipo Logístico y de Distribución,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DB </a:t>
            </a:r>
            <a:r>
              <a:rPr lang="es-MX" sz="1600" dirty="0" err="1">
                <a:latin typeface="Tw Cen MT" panose="020B0602020104020603" pitchFamily="34" charset="0"/>
              </a:rPr>
              <a:t>Carriers</a:t>
            </a:r>
            <a:r>
              <a:rPr lang="es-MX" sz="1600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Fast</a:t>
            </a:r>
            <a:r>
              <a:rPr lang="es-MX" sz="1600" dirty="0">
                <a:latin typeface="Tw Cen MT" panose="020B0602020104020603" pitchFamily="34" charset="0"/>
              </a:rPr>
              <a:t> Rápido y Confiable, S. de R.L.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Calafia, S.A. de C.V.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Segadi</a:t>
            </a:r>
            <a:r>
              <a:rPr lang="es-MX" sz="1600" dirty="0">
                <a:latin typeface="Tw Cen MT" panose="020B0602020104020603" pitchFamily="34" charset="0"/>
              </a:rPr>
              <a:t> </a:t>
            </a:r>
            <a:r>
              <a:rPr lang="es-MX" sz="1600" dirty="0" err="1">
                <a:latin typeface="Tw Cen MT" panose="020B0602020104020603" pitchFamily="34" charset="0"/>
              </a:rPr>
              <a:t>Logistic</a:t>
            </a:r>
            <a:r>
              <a:rPr lang="es-MX" sz="1600" dirty="0">
                <a:latin typeface="Tw Cen MT" panose="020B0602020104020603" pitchFamily="34" charset="0"/>
              </a:rPr>
              <a:t> &amp; </a:t>
            </a:r>
            <a:r>
              <a:rPr lang="es-MX" sz="1600" dirty="0" err="1">
                <a:latin typeface="Tw Cen MT" panose="020B0602020104020603" pitchFamily="34" charset="0"/>
              </a:rPr>
              <a:t>Transport</a:t>
            </a:r>
            <a:r>
              <a:rPr lang="es-MX" sz="1600" dirty="0">
                <a:latin typeface="Tw Cen MT" panose="020B0602020104020603" pitchFamily="34" charset="0"/>
              </a:rPr>
              <a:t>, S. de R.L. de C.V.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Freightmex</a:t>
            </a:r>
            <a:r>
              <a:rPr lang="es-MX" sz="1600" dirty="0">
                <a:latin typeface="Tw Cen MT" panose="020B0602020104020603" pitchFamily="34" charset="0"/>
              </a:rPr>
              <a:t> Carrier,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de Carga Joka,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y Maniobras de Occidente, S. de R.L. de C.V.</a:t>
            </a:r>
          </a:p>
        </p:txBody>
      </p:sp>
    </p:spTree>
    <p:extLst>
      <p:ext uri="{BB962C8B-B14F-4D97-AF65-F5344CB8AC3E}">
        <p14:creationId xmlns:p14="http://schemas.microsoft.com/office/powerpoint/2010/main" val="32850421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A285B982-F7BB-430A-8B68-C36C74622AC7}"/>
              </a:ext>
            </a:extLst>
          </p:cNvPr>
          <p:cNvSpPr/>
          <p:nvPr/>
        </p:nvSpPr>
        <p:spPr>
          <a:xfrm>
            <a:off x="259829" y="957618"/>
            <a:ext cx="6096000" cy="517064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Transportadora de Líquidos Azteca,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Servicios de Carga </a:t>
            </a:r>
            <a:r>
              <a:rPr lang="es-MX" sz="1600" dirty="0" err="1">
                <a:latin typeface="Tw Cen MT" panose="020B0602020104020603" pitchFamily="34" charset="0"/>
              </a:rPr>
              <a:t>Transcar</a:t>
            </a:r>
            <a:r>
              <a:rPr lang="es-MX" sz="1600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Transpomas</a:t>
            </a:r>
            <a:r>
              <a:rPr lang="es-MX" sz="1600" dirty="0">
                <a:latin typeface="Tw Cen MT" panose="020B0602020104020603" pitchFamily="34" charset="0"/>
              </a:rPr>
              <a:t> de Occidente, S.A. de C.V.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Global Gate México, S. de R.L.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Auto Express Toscano,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Manzanillo,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Auto Express Vas,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</a:t>
            </a:r>
            <a:r>
              <a:rPr lang="es-MX" sz="1600" dirty="0" err="1">
                <a:latin typeface="Tw Cen MT" panose="020B0602020104020603" pitchFamily="34" charset="0"/>
              </a:rPr>
              <a:t>Algeza</a:t>
            </a:r>
            <a:r>
              <a:rPr lang="es-MX" sz="1600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K8 Logística, S.A. de C.V.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M&amp;G</a:t>
            </a:r>
            <a:r>
              <a:rPr lang="es-MX" sz="1600" dirty="0">
                <a:latin typeface="Tw Cen MT" panose="020B0602020104020603" pitchFamily="34" charset="0"/>
              </a:rPr>
              <a:t> </a:t>
            </a:r>
            <a:r>
              <a:rPr lang="es-MX" sz="1600" dirty="0" err="1">
                <a:latin typeface="Tw Cen MT" panose="020B0602020104020603" pitchFamily="34" charset="0"/>
              </a:rPr>
              <a:t>Truking</a:t>
            </a:r>
            <a:r>
              <a:rPr lang="es-MX" sz="1600" dirty="0">
                <a:latin typeface="Tw Cen MT" panose="020B0602020104020603" pitchFamily="34" charset="0"/>
              </a:rPr>
              <a:t> Company,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Servicios de Entrega de Paquetería, </a:t>
            </a:r>
            <a:r>
              <a:rPr lang="es-MX" sz="1600" dirty="0" err="1">
                <a:latin typeface="Tw Cen MT" panose="020B0602020104020603" pitchFamily="34" charset="0"/>
              </a:rPr>
              <a:t>S.A.P.I</a:t>
            </a:r>
            <a:r>
              <a:rPr lang="es-MX" sz="1600" dirty="0">
                <a:latin typeface="Tw Cen MT" panose="020B0602020104020603" pitchFamily="34" charset="0"/>
              </a:rPr>
              <a:t>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Antonio Echevarría García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Cava Logística Integral,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 K,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Grupo Empresarial HEGO, S. de R.L.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Autotransportes de Carga Cuauhtémoc,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Auto Express Oriente,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Fletes de Oriente,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Autotransportes </a:t>
            </a:r>
            <a:r>
              <a:rPr lang="es-MX" sz="1600" dirty="0" err="1">
                <a:latin typeface="Tw Cen MT" panose="020B0602020104020603" pitchFamily="34" charset="0"/>
              </a:rPr>
              <a:t>PILOT</a:t>
            </a:r>
            <a:r>
              <a:rPr lang="es-MX" sz="1600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Autolíneas</a:t>
            </a:r>
            <a:r>
              <a:rPr lang="es-MX" sz="1600" dirty="0">
                <a:latin typeface="Tw Cen MT" panose="020B0602020104020603" pitchFamily="34" charset="0"/>
              </a:rPr>
              <a:t> de Carga, S.A. de C.V.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845CED3E-7F57-4757-A8B3-BEC089486536}"/>
              </a:ext>
            </a:extLst>
          </p:cNvPr>
          <p:cNvSpPr/>
          <p:nvPr/>
        </p:nvSpPr>
        <p:spPr>
          <a:xfrm>
            <a:off x="6205928" y="973006"/>
            <a:ext cx="6096000" cy="513986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MX" sz="1600" dirty="0">
                <a:latin typeface="Tw Cen MT" panose="020B0602020104020603" pitchFamily="34" charset="0"/>
              </a:rPr>
              <a:t>Humberto López Sosa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AMP Cargo,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Autotransportes de Carga Tres Estrellas,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Temperaturas Controladas,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Sanidad Carga y Operaciones,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J. Francisco Soto Zetina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COFRA</a:t>
            </a:r>
            <a:r>
              <a:rPr lang="es-MX" sz="1600" dirty="0">
                <a:latin typeface="Tw Cen MT" panose="020B0602020104020603" pitchFamily="34" charset="0"/>
              </a:rPr>
              <a:t> Transportes, S.A. de C.V. 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Inter MG,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Grupo Logístico de Transporte y Comercializador BASE,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Express </a:t>
            </a:r>
            <a:r>
              <a:rPr lang="es-MX" sz="1600" dirty="0" err="1">
                <a:latin typeface="Tw Cen MT" panose="020B0602020104020603" pitchFamily="34" charset="0"/>
              </a:rPr>
              <a:t>Milac</a:t>
            </a:r>
            <a:r>
              <a:rPr lang="es-MX" sz="1600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JRS</a:t>
            </a:r>
            <a:r>
              <a:rPr lang="es-MX" sz="1600" dirty="0">
                <a:latin typeface="Tw Cen MT" panose="020B0602020104020603" pitchFamily="34" charset="0"/>
              </a:rPr>
              <a:t> Transportes, S. de R.L. de C.V.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Multifletes</a:t>
            </a:r>
            <a:r>
              <a:rPr lang="es-MX" sz="1600" dirty="0">
                <a:latin typeface="Tw Cen MT" panose="020B0602020104020603" pitchFamily="34" charset="0"/>
              </a:rPr>
              <a:t>, S.A. de C.V. 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TDR</a:t>
            </a:r>
            <a:r>
              <a:rPr lang="es-MX" sz="1600" dirty="0">
                <a:latin typeface="Tw Cen MT" panose="020B0602020104020603" pitchFamily="34" charset="0"/>
              </a:rPr>
              <a:t> Transportes,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Especializados el </a:t>
            </a:r>
            <a:r>
              <a:rPr lang="es-MX" sz="1600" dirty="0" err="1">
                <a:latin typeface="Tw Cen MT" panose="020B0602020104020603" pitchFamily="34" charset="0"/>
              </a:rPr>
              <a:t>Marquéz</a:t>
            </a:r>
            <a:r>
              <a:rPr lang="es-MX" sz="1600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Alain Gerhard Víctor Ramón </a:t>
            </a:r>
            <a:r>
              <a:rPr lang="es-MX" sz="1600" dirty="0" err="1">
                <a:latin typeface="Tw Cen MT" panose="020B0602020104020603" pitchFamily="34" charset="0"/>
              </a:rPr>
              <a:t>Wolniewitz</a:t>
            </a:r>
            <a:r>
              <a:rPr lang="es-MX" sz="1600" dirty="0">
                <a:latin typeface="Tw Cen MT" panose="020B0602020104020603" pitchFamily="34" charset="0"/>
              </a:rPr>
              <a:t> Terrazas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Auto Express La Silla,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Movimientos Industriales Logísticos de Alta Calidad, S.A. de C.V.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Trhemo</a:t>
            </a:r>
            <a:r>
              <a:rPr lang="es-MX" sz="1600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Express Cel,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Juan Pablo Ramírez Alegría</a:t>
            </a:r>
          </a:p>
        </p:txBody>
      </p:sp>
    </p:spTree>
    <p:extLst>
      <p:ext uri="{BB962C8B-B14F-4D97-AF65-F5344CB8AC3E}">
        <p14:creationId xmlns:p14="http://schemas.microsoft.com/office/powerpoint/2010/main" val="32241197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975B2532-4A9B-404F-83A3-1EC91359B105}"/>
              </a:ext>
            </a:extLst>
          </p:cNvPr>
          <p:cNvSpPr/>
          <p:nvPr/>
        </p:nvSpPr>
        <p:spPr>
          <a:xfrm>
            <a:off x="124918" y="843677"/>
            <a:ext cx="6096000" cy="517064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Almadia,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Implementación en Logistica y Transporte,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Unidos Castañeda, </a:t>
            </a:r>
            <a:r>
              <a:rPr lang="es-MX" sz="1600" dirty="0" err="1">
                <a:latin typeface="Tw Cen MT" panose="020B0602020104020603" pitchFamily="34" charset="0"/>
              </a:rPr>
              <a:t>S.A.P.I</a:t>
            </a:r>
            <a:r>
              <a:rPr lang="es-MX" sz="1600" dirty="0">
                <a:latin typeface="Tw Cen MT" panose="020B0602020104020603" pitchFamily="34" charset="0"/>
              </a:rPr>
              <a:t>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Castores de Baja California,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María del Pilar Alba Díaz Torre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Autotransportes el Pípila,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Gaviota del Bajío,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Permafrost Transportes,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María Magdalena Martínez Alcalá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Grúas y Refacciones de San Juan, S.A. de C.V.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Transkarga</a:t>
            </a:r>
            <a:r>
              <a:rPr lang="es-MX" sz="1600" dirty="0">
                <a:latin typeface="Tw Cen MT" panose="020B0602020104020603" pitchFamily="34" charset="0"/>
              </a:rPr>
              <a:t> Jara, S.A. de C.V.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Grúas Muñoz e Hijas, S.A. de C.V.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Grúas Gloria Villavicencio,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Rubén Moreno Fernández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Especializados </a:t>
            </a:r>
            <a:r>
              <a:rPr lang="es-MX" sz="1600" dirty="0" err="1">
                <a:latin typeface="Tw Cen MT" panose="020B0602020104020603" pitchFamily="34" charset="0"/>
              </a:rPr>
              <a:t>ALMU</a:t>
            </a:r>
            <a:r>
              <a:rPr lang="es-MX" sz="1600" dirty="0">
                <a:latin typeface="Tw Cen MT" panose="020B0602020104020603" pitchFamily="34" charset="0"/>
              </a:rPr>
              <a:t>, S.A. de C.V.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María Esmeralda Rebollar Serrano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Barrón Autotanques, S.A. de C.V.  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Alvaro Barrón Quiroz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Doble G, S. de  R.L. de C.V.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José Jaime Barrón Quiroz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36660731-363B-44E2-9E85-2B36A37099D0}"/>
              </a:ext>
            </a:extLst>
          </p:cNvPr>
          <p:cNvSpPr/>
          <p:nvPr/>
        </p:nvSpPr>
        <p:spPr>
          <a:xfrm>
            <a:off x="6220918" y="843677"/>
            <a:ext cx="6096000" cy="517064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MX" sz="1600" dirty="0">
                <a:latin typeface="Tw Cen MT" panose="020B0602020104020603" pitchFamily="34" charset="0"/>
              </a:rPr>
              <a:t>Fleta, S.A. de C.V.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Fletes Togo, S.A. de C.V. 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Thermo</a:t>
            </a:r>
            <a:r>
              <a:rPr lang="es-MX" sz="1600" dirty="0">
                <a:latin typeface="Tw Cen MT" panose="020B0602020104020603" pitchFamily="34" charset="0"/>
              </a:rPr>
              <a:t> </a:t>
            </a:r>
            <a:r>
              <a:rPr lang="es-MX" sz="1600" dirty="0" err="1">
                <a:latin typeface="Tw Cen MT" panose="020B0602020104020603" pitchFamily="34" charset="0"/>
              </a:rPr>
              <a:t>Fruit</a:t>
            </a:r>
            <a:r>
              <a:rPr lang="es-MX" sz="1600" dirty="0">
                <a:latin typeface="Tw Cen MT" panose="020B0602020104020603" pitchFamily="34" charset="0"/>
              </a:rPr>
              <a:t>, S.A. de C.V.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Corporativo Logístico Veo, S. de R.L. de C.V.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Flensa</a:t>
            </a:r>
            <a:r>
              <a:rPr lang="es-MX" sz="1600" dirty="0">
                <a:latin typeface="Tw Cen MT" panose="020B0602020104020603" pitchFamily="34" charset="0"/>
              </a:rPr>
              <a:t>, S.A. de C.V.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Logística Cinco, S. de R.L. de C.V.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Capricornio </a:t>
            </a:r>
            <a:r>
              <a:rPr lang="es-MX" sz="1600" dirty="0" err="1">
                <a:latin typeface="Tw Cen MT" panose="020B0602020104020603" pitchFamily="34" charset="0"/>
              </a:rPr>
              <a:t>Freight</a:t>
            </a:r>
            <a:r>
              <a:rPr lang="es-MX" sz="1600" dirty="0">
                <a:latin typeface="Tw Cen MT" panose="020B0602020104020603" pitchFamily="34" charset="0"/>
              </a:rPr>
              <a:t> </a:t>
            </a:r>
            <a:r>
              <a:rPr lang="es-MX" sz="1600" dirty="0" err="1">
                <a:latin typeface="Tw Cen MT" panose="020B0602020104020603" pitchFamily="34" charset="0"/>
              </a:rPr>
              <a:t>Carriers</a:t>
            </a:r>
            <a:r>
              <a:rPr lang="es-MX" sz="1600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Express MG, S.A. de C.V.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Logística MARU, S.A. de C.V. 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Tracusa</a:t>
            </a:r>
            <a:r>
              <a:rPr lang="es-MX" sz="1600" dirty="0">
                <a:latin typeface="Tw Cen MT" panose="020B0602020104020603" pitchFamily="34" charset="0"/>
              </a:rPr>
              <a:t> la Ruta del Sol,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Omar Fuentes Arcos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Tamul,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Melazas y Granos, S.A. de C.V.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Transportadora Nacional Terrestre, S.A. de C.V. 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THS</a:t>
            </a:r>
            <a:r>
              <a:rPr lang="es-MX" sz="1600" dirty="0">
                <a:latin typeface="Tw Cen MT" panose="020B0602020104020603" pitchFamily="34" charset="0"/>
              </a:rPr>
              <a:t> </a:t>
            </a:r>
            <a:r>
              <a:rPr lang="es-MX" sz="1600" dirty="0" err="1">
                <a:latin typeface="Tw Cen MT" panose="020B0602020104020603" pitchFamily="34" charset="0"/>
              </a:rPr>
              <a:t>Transport</a:t>
            </a:r>
            <a:r>
              <a:rPr lang="es-MX" sz="1600" dirty="0">
                <a:latin typeface="Tw Cen MT" panose="020B0602020104020603" pitchFamily="34" charset="0"/>
              </a:rPr>
              <a:t>, S.A. de C.V. 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M.D</a:t>
            </a:r>
            <a:r>
              <a:rPr lang="es-MX" sz="1600" dirty="0">
                <a:latin typeface="Tw Cen MT" panose="020B0602020104020603" pitchFamily="34" charset="0"/>
              </a:rPr>
              <a:t>. Transportes Ecológicos,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Grúas Rioverde, S.A. de C.V.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Tecnoval</a:t>
            </a:r>
            <a:r>
              <a:rPr lang="es-MX" sz="1600" dirty="0">
                <a:latin typeface="Tw Cen MT" panose="020B0602020104020603" pitchFamily="34" charset="0"/>
              </a:rPr>
              <a:t> de México,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Compañía Mexicana de Traslado de Valores,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Sepsa, S.A. de C.V.</a:t>
            </a:r>
          </a:p>
        </p:txBody>
      </p:sp>
    </p:spTree>
    <p:extLst>
      <p:ext uri="{BB962C8B-B14F-4D97-AF65-F5344CB8AC3E}">
        <p14:creationId xmlns:p14="http://schemas.microsoft.com/office/powerpoint/2010/main" val="41216433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14CEEBD1-33B8-41F5-B445-C9B09BA88338}"/>
              </a:ext>
            </a:extLst>
          </p:cNvPr>
          <p:cNvSpPr/>
          <p:nvPr/>
        </p:nvSpPr>
        <p:spPr>
          <a:xfrm>
            <a:off x="109928" y="894070"/>
            <a:ext cx="6096000" cy="541686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Seguritec</a:t>
            </a:r>
            <a:r>
              <a:rPr lang="es-MX" sz="1600" dirty="0">
                <a:latin typeface="Tw Cen MT" panose="020B0602020104020603" pitchFamily="34" charset="0"/>
              </a:rPr>
              <a:t> Transporte de Valores,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Especializados SAGOT, S.A. de C.V.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Sepsa, Custodia de Valores, S.A. de C.V.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Sociedad Cooperativa de Producción y Prestación de Servicios Comunitarios La Unión, S. C. L.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Transportadora de Líquidos y Granos, S.A. de C.V.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ATI</a:t>
            </a:r>
            <a:r>
              <a:rPr lang="es-MX" sz="1600" dirty="0">
                <a:latin typeface="Tw Cen MT" panose="020B0602020104020603" pitchFamily="34" charset="0"/>
              </a:rPr>
              <a:t> </a:t>
            </a:r>
            <a:r>
              <a:rPr lang="es-MX" sz="1600" dirty="0" err="1">
                <a:latin typeface="Tw Cen MT" panose="020B0602020104020603" pitchFamily="34" charset="0"/>
              </a:rPr>
              <a:t>Logistic</a:t>
            </a:r>
            <a:r>
              <a:rPr lang="es-MX" sz="1600" dirty="0">
                <a:latin typeface="Tw Cen MT" panose="020B0602020104020603" pitchFamily="34" charset="0"/>
              </a:rPr>
              <a:t>, S.A. de C.V.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Logística Integral Potosina, S. de R.L. de C.V.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Ayala Colín,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de </a:t>
            </a:r>
            <a:r>
              <a:rPr lang="es-MX" sz="1600" dirty="0" err="1">
                <a:latin typeface="Tw Cen MT" panose="020B0602020104020603" pitchFamily="34" charset="0"/>
              </a:rPr>
              <a:t>Trailers</a:t>
            </a:r>
            <a:r>
              <a:rPr lang="es-MX" sz="1600" dirty="0">
                <a:latin typeface="Tw Cen MT" panose="020B0602020104020603" pitchFamily="34" charset="0"/>
              </a:rPr>
              <a:t> Toluca, S.A. de C.V.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Karrantza</a:t>
            </a:r>
            <a:r>
              <a:rPr lang="es-MX" sz="1600" dirty="0">
                <a:latin typeface="Tw Cen MT" panose="020B0602020104020603" pitchFamily="34" charset="0"/>
              </a:rPr>
              <a:t> Arana, S.A. de C.V.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Regros</a:t>
            </a:r>
            <a:r>
              <a:rPr lang="es-MX" sz="1600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A&amp;C</a:t>
            </a:r>
            <a:r>
              <a:rPr lang="es-MX" sz="1600" dirty="0">
                <a:latin typeface="Tw Cen MT" panose="020B0602020104020603" pitchFamily="34" charset="0"/>
              </a:rPr>
              <a:t> Transporte de Maquinaria, S.A. de C.V.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Grúas Transportes y Maniobras El Piojito,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Comercializadora Nava Hermanos, S.A. de C.V.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Landen</a:t>
            </a:r>
            <a:r>
              <a:rPr lang="es-MX" sz="1600" dirty="0">
                <a:latin typeface="Tw Cen MT" panose="020B0602020104020603" pitchFamily="34" charset="0"/>
              </a:rPr>
              <a:t> International </a:t>
            </a:r>
            <a:r>
              <a:rPr lang="es-MX" sz="1600" dirty="0" err="1">
                <a:latin typeface="Tw Cen MT" panose="020B0602020104020603" pitchFamily="34" charset="0"/>
              </a:rPr>
              <a:t>Logistic</a:t>
            </a:r>
            <a:r>
              <a:rPr lang="es-MX" sz="1600" dirty="0">
                <a:latin typeface="Tw Cen MT" panose="020B0602020104020603" pitchFamily="34" charset="0"/>
              </a:rPr>
              <a:t>, S.C. 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GrupoED</a:t>
            </a:r>
            <a:r>
              <a:rPr lang="es-MX" sz="1600" dirty="0">
                <a:latin typeface="Tw Cen MT" panose="020B0602020104020603" pitchFamily="34" charset="0"/>
              </a:rPr>
              <a:t> Transportes,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Global </a:t>
            </a:r>
            <a:r>
              <a:rPr lang="es-MX" sz="1600" dirty="0" err="1">
                <a:latin typeface="Tw Cen MT" panose="020B0602020104020603" pitchFamily="34" charset="0"/>
              </a:rPr>
              <a:t>Transportation</a:t>
            </a:r>
            <a:r>
              <a:rPr lang="es-MX" sz="1600" dirty="0">
                <a:latin typeface="Tw Cen MT" panose="020B0602020104020603" pitchFamily="34" charset="0"/>
              </a:rPr>
              <a:t> and Logistics </a:t>
            </a:r>
            <a:r>
              <a:rPr lang="es-MX" sz="1600" dirty="0" err="1">
                <a:latin typeface="Tw Cen MT" panose="020B0602020104020603" pitchFamily="34" charset="0"/>
              </a:rPr>
              <a:t>EBT</a:t>
            </a:r>
            <a:r>
              <a:rPr lang="es-MX" sz="1600" dirty="0">
                <a:latin typeface="Tw Cen MT" panose="020B0602020104020603" pitchFamily="34" charset="0"/>
              </a:rPr>
              <a:t> México, S.A. de C.V.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Autotransportes Leo, S.A. de C.V.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Valtons</a:t>
            </a:r>
            <a:r>
              <a:rPr lang="es-MX" sz="1600" dirty="0">
                <a:latin typeface="Tw Cen MT" panose="020B0602020104020603" pitchFamily="34" charset="0"/>
              </a:rPr>
              <a:t> </a:t>
            </a:r>
            <a:r>
              <a:rPr lang="es-MX" sz="1600" dirty="0" err="1">
                <a:latin typeface="Tw Cen MT" panose="020B0602020104020603" pitchFamily="34" charset="0"/>
              </a:rPr>
              <a:t>Group</a:t>
            </a:r>
            <a:r>
              <a:rPr lang="es-MX" sz="1600" dirty="0">
                <a:latin typeface="Tw Cen MT" panose="020B0602020104020603" pitchFamily="34" charset="0"/>
              </a:rPr>
              <a:t>, S.A. de C.V.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Martha Leticia Martínez Gutiérrez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0DE0282-096F-4258-9220-8422FFB3A184}"/>
              </a:ext>
            </a:extLst>
          </p:cNvPr>
          <p:cNvSpPr/>
          <p:nvPr/>
        </p:nvSpPr>
        <p:spPr>
          <a:xfrm>
            <a:off x="6096000" y="894070"/>
            <a:ext cx="6096000" cy="517064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MX" sz="1600" dirty="0">
                <a:latin typeface="Tw Cen MT" panose="020B0602020104020603" pitchFamily="34" charset="0"/>
              </a:rPr>
              <a:t>Catalina Esperanza González Ramos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La Anoria Semillas y Alimentos, S.P.R. de R.L.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Córdova Plaza, S.A. de C.V.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MAZ</a:t>
            </a:r>
            <a:r>
              <a:rPr lang="es-MX" sz="1600" dirty="0">
                <a:latin typeface="Tw Cen MT" panose="020B0602020104020603" pitchFamily="34" charset="0"/>
              </a:rPr>
              <a:t> Logística y Transportación Integral,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Yesenia Linda Sánchez Tapia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TBS</a:t>
            </a:r>
            <a:r>
              <a:rPr lang="es-MX" sz="1600" dirty="0">
                <a:latin typeface="Tw Cen MT" panose="020B0602020104020603" pitchFamily="34" charset="0"/>
              </a:rPr>
              <a:t> Logistics </a:t>
            </a:r>
            <a:r>
              <a:rPr lang="es-MX" sz="1600" dirty="0" err="1">
                <a:latin typeface="Tw Cen MT" panose="020B0602020104020603" pitchFamily="34" charset="0"/>
              </a:rPr>
              <a:t>Services</a:t>
            </a:r>
            <a:r>
              <a:rPr lang="es-MX" sz="1600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Roberto Martínez Barranco </a:t>
            </a:r>
            <a:r>
              <a:rPr lang="es-MX" sz="1600" dirty="0" err="1">
                <a:latin typeface="Tw Cen MT" panose="020B0602020104020603" pitchFamily="34" charset="0"/>
              </a:rPr>
              <a:t>Antuna</a:t>
            </a:r>
            <a:r>
              <a:rPr lang="es-MX" sz="1600" dirty="0">
                <a:latin typeface="Tw Cen MT" panose="020B0602020104020603" pitchFamily="34" charset="0"/>
              </a:rPr>
              <a:t>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Movimientos Terrestres de Carga,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y Logística </a:t>
            </a:r>
            <a:r>
              <a:rPr lang="es-MX" sz="1600" dirty="0" err="1">
                <a:latin typeface="Tw Cen MT" panose="020B0602020104020603" pitchFamily="34" charset="0"/>
              </a:rPr>
              <a:t>Ferac</a:t>
            </a:r>
            <a:r>
              <a:rPr lang="es-MX" sz="1600" dirty="0">
                <a:latin typeface="Tw Cen MT" panose="020B0602020104020603" pitchFamily="34" charset="0"/>
              </a:rPr>
              <a:t>, S.A. de C.V.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Mineros del Cobre,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</a:t>
            </a:r>
            <a:r>
              <a:rPr lang="es-MX" sz="1600" dirty="0" err="1">
                <a:latin typeface="Tw Cen MT" panose="020B0602020104020603" pitchFamily="34" charset="0"/>
              </a:rPr>
              <a:t>Morc</a:t>
            </a:r>
            <a:r>
              <a:rPr lang="es-MX" sz="1600" dirty="0">
                <a:latin typeface="Tw Cen MT" panose="020B0602020104020603" pitchFamily="34" charset="0"/>
              </a:rPr>
              <a:t>, S.A. de C.V.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Soluciones Integrales </a:t>
            </a:r>
            <a:r>
              <a:rPr lang="es-MX" sz="1600" dirty="0" err="1">
                <a:latin typeface="Tw Cen MT" panose="020B0602020104020603" pitchFamily="34" charset="0"/>
              </a:rPr>
              <a:t>Loyalty</a:t>
            </a:r>
            <a:r>
              <a:rPr lang="es-MX" sz="1600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</a:t>
            </a:r>
            <a:r>
              <a:rPr lang="es-MX" sz="1600" dirty="0" err="1">
                <a:latin typeface="Tw Cen MT" panose="020B0602020104020603" pitchFamily="34" charset="0"/>
              </a:rPr>
              <a:t>Elola</a:t>
            </a:r>
            <a:r>
              <a:rPr lang="es-MX" sz="1600" dirty="0">
                <a:latin typeface="Tw Cen MT" panose="020B0602020104020603" pitchFamily="34" charset="0"/>
              </a:rPr>
              <a:t>, S.A. de C.V.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Angélica Rafaela Pacheco Saldívar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Fletes Aguilar,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de Especialidades Químicas,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Servicios de Distribución Especializados en Red Fría,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Gustavo Adolfo Meléndez Reséndiz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María Elizabeth Pérez Ramírez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Transportistas Unidos de Morelos, S.A. de C.V.</a:t>
            </a:r>
          </a:p>
        </p:txBody>
      </p:sp>
    </p:spTree>
    <p:extLst>
      <p:ext uri="{BB962C8B-B14F-4D97-AF65-F5344CB8AC3E}">
        <p14:creationId xmlns:p14="http://schemas.microsoft.com/office/powerpoint/2010/main" val="19773954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DB580E98-FBB7-4110-948D-C7F93B5EC4B9}"/>
              </a:ext>
            </a:extLst>
          </p:cNvPr>
          <p:cNvSpPr/>
          <p:nvPr/>
        </p:nvSpPr>
        <p:spPr>
          <a:xfrm>
            <a:off x="169889" y="1031292"/>
            <a:ext cx="6096000" cy="517064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MX" sz="1600" dirty="0">
                <a:latin typeface="Tw Cen MT" panose="020B0602020104020603" pitchFamily="34" charset="0"/>
              </a:rPr>
              <a:t>María de la Luz Pineda Cedillo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Transportación y Logística Maldonado, S.A. de C.V.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SGO</a:t>
            </a:r>
            <a:r>
              <a:rPr lang="es-MX" sz="1600" dirty="0">
                <a:latin typeface="Tw Cen MT" panose="020B0602020104020603" pitchFamily="34" charset="0"/>
              </a:rPr>
              <a:t> Logistics, S.A. de C.V.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Square </a:t>
            </a:r>
            <a:r>
              <a:rPr lang="es-MX" sz="1600" dirty="0" err="1">
                <a:latin typeface="Tw Cen MT" panose="020B0602020104020603" pitchFamily="34" charset="0"/>
              </a:rPr>
              <a:t>Distribution</a:t>
            </a:r>
            <a:r>
              <a:rPr lang="es-MX" sz="1600" dirty="0">
                <a:latin typeface="Tw Cen MT" panose="020B0602020104020603" pitchFamily="34" charset="0"/>
              </a:rPr>
              <a:t> de México,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Sergio Horacio Sanabria Manjarrez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Fletes Mex,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y Enlaces Metropolitanos,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Logística y Transporte </a:t>
            </a:r>
            <a:r>
              <a:rPr lang="es-MX" sz="1600" dirty="0" err="1">
                <a:latin typeface="Tw Cen MT" panose="020B0602020104020603" pitchFamily="34" charset="0"/>
              </a:rPr>
              <a:t>Bitron</a:t>
            </a:r>
            <a:r>
              <a:rPr lang="es-MX" sz="1600" dirty="0">
                <a:latin typeface="Tw Cen MT" panose="020B0602020104020603" pitchFamily="34" charset="0"/>
              </a:rPr>
              <a:t>, S.A.S. de C.V.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Pacheco López Graciela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Mex </a:t>
            </a:r>
            <a:r>
              <a:rPr lang="es-MX" sz="1600" dirty="0" err="1">
                <a:latin typeface="Tw Cen MT" panose="020B0602020104020603" pitchFamily="34" charset="0"/>
              </a:rPr>
              <a:t>Ameri</a:t>
            </a:r>
            <a:r>
              <a:rPr lang="es-MX" sz="1600" dirty="0">
                <a:latin typeface="Tw Cen MT" panose="020B0602020104020603" pitchFamily="34" charset="0"/>
              </a:rPr>
              <a:t> K, S.A. de C.V.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Logística y Distribución </a:t>
            </a:r>
            <a:r>
              <a:rPr lang="es-MX" sz="1600" dirty="0" err="1">
                <a:latin typeface="Tw Cen MT" panose="020B0602020104020603" pitchFamily="34" charset="0"/>
              </a:rPr>
              <a:t>Vahcrac</a:t>
            </a:r>
            <a:r>
              <a:rPr lang="es-MX" sz="1600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José Luis Chávez Rangel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Express Sinaloa División Ensenada,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Grúas y </a:t>
            </a:r>
            <a:r>
              <a:rPr lang="es-MX" sz="1600" dirty="0" err="1">
                <a:latin typeface="Tw Cen MT" panose="020B0602020104020603" pitchFamily="34" charset="0"/>
              </a:rPr>
              <a:t>Garages</a:t>
            </a:r>
            <a:r>
              <a:rPr lang="es-MX" sz="1600" dirty="0">
                <a:latin typeface="Tw Cen MT" panose="020B0602020104020603" pitchFamily="34" charset="0"/>
              </a:rPr>
              <a:t> Mera,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PECASA Transportes,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Grúas Transportes y Maniobras Salas,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Soluciones Logísticas </a:t>
            </a:r>
            <a:r>
              <a:rPr lang="es-MX" sz="1600" dirty="0" err="1">
                <a:latin typeface="Tw Cen MT" panose="020B0602020104020603" pitchFamily="34" charset="0"/>
              </a:rPr>
              <a:t>Inndigo</a:t>
            </a:r>
            <a:r>
              <a:rPr lang="es-MX" sz="1600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Intermex, S.A. de C.V.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Nacionales Mexicanos,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Mercantiles, S.A de C.V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E1B6F1F0-AB76-4052-BBF0-2A1E8EAE925C}"/>
              </a:ext>
            </a:extLst>
          </p:cNvPr>
          <p:cNvSpPr/>
          <p:nvPr/>
        </p:nvSpPr>
        <p:spPr>
          <a:xfrm>
            <a:off x="6096000" y="1027787"/>
            <a:ext cx="6096000" cy="517064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MX" sz="1600" dirty="0">
                <a:latin typeface="Tw Cen MT" panose="020B0602020104020603" pitchFamily="34" charset="0"/>
              </a:rPr>
              <a:t>Francisco Hernández Vargas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SGS,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José Alejo Ramírez Almazán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Maria Magdalena Macaria González Márquez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"Suministros y Servicios para la Construcción, S.A. de C.V. "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Servicio Aduanal y Logística Andrade, S. de R.L.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Zeus </a:t>
            </a:r>
            <a:r>
              <a:rPr lang="es-MX" sz="1600" dirty="0" err="1">
                <a:latin typeface="Tw Cen MT" panose="020B0602020104020603" pitchFamily="34" charset="0"/>
              </a:rPr>
              <a:t>Movil</a:t>
            </a:r>
            <a:r>
              <a:rPr lang="es-MX" sz="1600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 </a:t>
            </a:r>
            <a:r>
              <a:rPr lang="es-MX" sz="1600" dirty="0" err="1">
                <a:latin typeface="Tw Cen MT" panose="020B0602020104020603" pitchFamily="34" charset="0"/>
              </a:rPr>
              <a:t>Mumor</a:t>
            </a:r>
            <a:r>
              <a:rPr lang="es-MX" sz="1600" dirty="0">
                <a:latin typeface="Tw Cen MT" panose="020B0602020104020603" pitchFamily="34" charset="0"/>
              </a:rPr>
              <a:t>, S.A. de C.V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Transportación, Almacenaje y Logística SAMURI,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Transportadora en Materiales Peligrosos,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Blindados Tameme,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Rápidos Sotres,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María del Rocío Flores Cruz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David Marlon Domínguez Miranda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Gerardo David Aceves Zarate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Francisco Miranda Soto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Eduardo Villegas Vences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Autocarga </a:t>
            </a:r>
            <a:r>
              <a:rPr lang="es-MX" sz="1600" dirty="0" err="1">
                <a:latin typeface="Tw Cen MT" panose="020B0602020104020603" pitchFamily="34" charset="0"/>
              </a:rPr>
              <a:t>Pelusqui</a:t>
            </a:r>
            <a:r>
              <a:rPr lang="es-MX" sz="1600" dirty="0">
                <a:latin typeface="Tw Cen MT" panose="020B0602020104020603" pitchFamily="34" charset="0"/>
              </a:rPr>
              <a:t>, S.A. de C.V.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</a:t>
            </a:r>
            <a:r>
              <a:rPr lang="es-MX" sz="1600" dirty="0" err="1">
                <a:latin typeface="Tw Cen MT" panose="020B0602020104020603" pitchFamily="34" charset="0"/>
              </a:rPr>
              <a:t>The</a:t>
            </a:r>
            <a:r>
              <a:rPr lang="es-MX" sz="1600" dirty="0">
                <a:latin typeface="Tw Cen MT" panose="020B0602020104020603" pitchFamily="34" charset="0"/>
              </a:rPr>
              <a:t> </a:t>
            </a:r>
            <a:r>
              <a:rPr lang="es-MX" sz="1600" dirty="0" err="1">
                <a:latin typeface="Tw Cen MT" panose="020B0602020104020603" pitchFamily="34" charset="0"/>
              </a:rPr>
              <a:t>Bimb´s</a:t>
            </a:r>
            <a:r>
              <a:rPr lang="es-MX" sz="1600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Odin Cabrera Rivas </a:t>
            </a:r>
          </a:p>
        </p:txBody>
      </p:sp>
    </p:spTree>
    <p:extLst>
      <p:ext uri="{BB962C8B-B14F-4D97-AF65-F5344CB8AC3E}">
        <p14:creationId xmlns:p14="http://schemas.microsoft.com/office/powerpoint/2010/main" val="19402724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4B0E1255-542E-4E83-B5C8-A891CCCECD75}"/>
              </a:ext>
            </a:extLst>
          </p:cNvPr>
          <p:cNvSpPr/>
          <p:nvPr/>
        </p:nvSpPr>
        <p:spPr>
          <a:xfrm>
            <a:off x="214859" y="894070"/>
            <a:ext cx="6096000" cy="541686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García y Mirafuentes, S.A. de C.V.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Multivías</a:t>
            </a:r>
            <a:r>
              <a:rPr lang="es-MX" sz="1600" dirty="0">
                <a:latin typeface="Tw Cen MT" panose="020B0602020104020603" pitchFamily="34" charset="0"/>
              </a:rPr>
              <a:t> Logísticas, S.A. de C.V.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BLN</a:t>
            </a:r>
            <a:r>
              <a:rPr lang="es-MX" sz="1600" dirty="0">
                <a:latin typeface="Tw Cen MT" panose="020B0602020104020603" pitchFamily="34" charset="0"/>
              </a:rPr>
              <a:t> Transportadora Nacional,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Autotransporte Nacional de Carga </a:t>
            </a:r>
            <a:r>
              <a:rPr lang="es-MX" sz="1600" dirty="0" err="1">
                <a:latin typeface="Tw Cen MT" panose="020B0602020104020603" pitchFamily="34" charset="0"/>
              </a:rPr>
              <a:t>TNC</a:t>
            </a:r>
            <a:r>
              <a:rPr lang="es-MX" sz="1600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Felmar</a:t>
            </a:r>
            <a:r>
              <a:rPr lang="es-MX" sz="1600" dirty="0">
                <a:latin typeface="Tw Cen MT" panose="020B0602020104020603" pitchFamily="34" charset="0"/>
              </a:rPr>
              <a:t> Logistics,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Sepsa Transportes, S.A. de C.V.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Econtainer,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Innovación </a:t>
            </a:r>
            <a:r>
              <a:rPr lang="es-MX" sz="1600" dirty="0" err="1">
                <a:latin typeface="Tw Cen MT" panose="020B0602020104020603" pitchFamily="34" charset="0"/>
              </a:rPr>
              <a:t>Lógika</a:t>
            </a:r>
            <a:r>
              <a:rPr lang="es-MX" sz="1600" dirty="0">
                <a:latin typeface="Tw Cen MT" panose="020B0602020104020603" pitchFamily="34" charset="0"/>
              </a:rPr>
              <a:t> en Transporte,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Alca Distribución, S.A. de C.V.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Autotransportes COVA, S.A. de C.V.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Mectra</a:t>
            </a:r>
            <a:r>
              <a:rPr lang="es-MX" sz="1600" dirty="0">
                <a:latin typeface="Tw Cen MT" panose="020B0602020104020603" pitchFamily="34" charset="0"/>
              </a:rPr>
              <a:t>, S. de R.L.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</a:t>
            </a:r>
            <a:r>
              <a:rPr lang="es-MX" sz="1600" dirty="0" err="1">
                <a:latin typeface="Tw Cen MT" panose="020B0602020104020603" pitchFamily="34" charset="0"/>
              </a:rPr>
              <a:t>Telhsa</a:t>
            </a:r>
            <a:r>
              <a:rPr lang="es-MX" sz="1600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Daemsa</a:t>
            </a:r>
            <a:r>
              <a:rPr lang="es-MX" sz="1600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 </a:t>
            </a:r>
            <a:r>
              <a:rPr lang="es-MX" sz="1600" dirty="0" err="1">
                <a:latin typeface="Tw Cen MT" panose="020B0602020104020603" pitchFamily="34" charset="0"/>
              </a:rPr>
              <a:t>Puc</a:t>
            </a:r>
            <a:r>
              <a:rPr lang="es-MX" sz="1600" dirty="0">
                <a:latin typeface="Tw Cen MT" panose="020B0602020104020603" pitchFamily="34" charset="0"/>
              </a:rPr>
              <a:t> Cu,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Sociedad Cooperativa de Producción y Prestación de Servicios Cuauhtémoc, </a:t>
            </a:r>
            <a:r>
              <a:rPr lang="es-MX" sz="1600" dirty="0" err="1">
                <a:latin typeface="Tw Cen MT" panose="020B0602020104020603" pitchFamily="34" charset="0"/>
              </a:rPr>
              <a:t>S.C.L</a:t>
            </a:r>
            <a:r>
              <a:rPr lang="es-MX" sz="1600" dirty="0">
                <a:latin typeface="Tw Cen MT" panose="020B0602020104020603" pitchFamily="34" charset="0"/>
              </a:rPr>
              <a:t>.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Transglez</a:t>
            </a:r>
            <a:r>
              <a:rPr lang="es-MX" sz="1600" dirty="0">
                <a:latin typeface="Tw Cen MT" panose="020B0602020104020603" pitchFamily="34" charset="0"/>
              </a:rPr>
              <a:t> Especializados,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Transportadora Consolidada,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M. Juárez L.,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Integrados Cavazos,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Benjamín Ricardo de Lira Hernández, S.A. de C.V.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74B94BB6-DE3D-4859-A4C4-CD289C644842}"/>
              </a:ext>
            </a:extLst>
          </p:cNvPr>
          <p:cNvSpPr/>
          <p:nvPr/>
        </p:nvSpPr>
        <p:spPr>
          <a:xfrm>
            <a:off x="6096000" y="933701"/>
            <a:ext cx="6096000" cy="46474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MX" sz="1600" dirty="0">
                <a:latin typeface="Tw Cen MT" panose="020B0602020104020603" pitchFamily="34" charset="0"/>
              </a:rPr>
              <a:t>Auto Líneas Integrales Mexicanas,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Autotransportes Especializados GAMA,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Maeda,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Fletes </a:t>
            </a:r>
            <a:r>
              <a:rPr lang="es-MX" sz="1600" dirty="0" err="1">
                <a:latin typeface="Tw Cen MT" panose="020B0602020104020603" pitchFamily="34" charset="0"/>
              </a:rPr>
              <a:t>Hesa</a:t>
            </a:r>
            <a:r>
              <a:rPr lang="es-MX" sz="1600" dirty="0">
                <a:latin typeface="Tw Cen MT" panose="020B0602020104020603" pitchFamily="34" charset="0"/>
              </a:rPr>
              <a:t>, S.A. de C.V. 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</a:t>
            </a:r>
            <a:r>
              <a:rPr lang="es-MX" sz="1600" dirty="0" err="1">
                <a:latin typeface="Tw Cen MT" panose="020B0602020104020603" pitchFamily="34" charset="0"/>
              </a:rPr>
              <a:t>Belchez</a:t>
            </a:r>
            <a:r>
              <a:rPr lang="es-MX" sz="1600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Cohilis</a:t>
            </a:r>
            <a:r>
              <a:rPr lang="es-MX" sz="1600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Grupo </a:t>
            </a:r>
            <a:r>
              <a:rPr lang="es-MX" sz="1600" dirty="0" err="1">
                <a:latin typeface="Tw Cen MT" panose="020B0602020104020603" pitchFamily="34" charset="0"/>
              </a:rPr>
              <a:t>Comarsa</a:t>
            </a:r>
            <a:r>
              <a:rPr lang="es-MX" sz="1600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Unión Veracruzana,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Jonathan Galindo Campos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Inés Gómez Chiquito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MLH</a:t>
            </a:r>
            <a:r>
              <a:rPr lang="es-MX" sz="1600" dirty="0">
                <a:latin typeface="Tw Cen MT" panose="020B0602020104020603" pitchFamily="34" charset="0"/>
              </a:rPr>
              <a:t> Transporte,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Autotransportes </a:t>
            </a:r>
            <a:r>
              <a:rPr lang="es-MX" sz="1600" dirty="0" err="1">
                <a:latin typeface="Tw Cen MT" panose="020B0602020104020603" pitchFamily="34" charset="0"/>
              </a:rPr>
              <a:t>Sesama</a:t>
            </a:r>
            <a:r>
              <a:rPr lang="es-MX" sz="1600" dirty="0">
                <a:latin typeface="Tw Cen MT" panose="020B0602020104020603" pitchFamily="34" charset="0"/>
              </a:rPr>
              <a:t>, S. de R.L. de C.V.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Amecsa</a:t>
            </a:r>
            <a:r>
              <a:rPr lang="es-MX" sz="1600" dirty="0">
                <a:latin typeface="Tw Cen MT" panose="020B0602020104020603" pitchFamily="34" charset="0"/>
              </a:rPr>
              <a:t> Arrendadora de Maquinaria Especializada de Camiones, S.A. de C.V. </a:t>
            </a:r>
          </a:p>
          <a:p>
            <a:pPr algn="ctr"/>
            <a:r>
              <a:rPr lang="es-MX" sz="1600" dirty="0" err="1">
                <a:latin typeface="Tw Cen MT" panose="020B0602020104020603" pitchFamily="34" charset="0"/>
              </a:rPr>
              <a:t>Econoflete</a:t>
            </a:r>
            <a:r>
              <a:rPr lang="es-MX" sz="1600" dirty="0">
                <a:latin typeface="Tw Cen MT" panose="020B0602020104020603" pitchFamily="34" charset="0"/>
              </a:rPr>
              <a:t> Transporte de Carga,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AMP,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Auto Transportes Gale, S.A. de C.V.</a:t>
            </a:r>
          </a:p>
          <a:p>
            <a:pPr algn="ctr"/>
            <a:r>
              <a:rPr lang="es-MX" sz="1600" dirty="0">
                <a:latin typeface="Tw Cen MT" panose="020B0602020104020603" pitchFamily="34" charset="0"/>
              </a:rPr>
              <a:t>Transportes </a:t>
            </a:r>
            <a:r>
              <a:rPr lang="es-MX" sz="1600" dirty="0" err="1">
                <a:latin typeface="Tw Cen MT" panose="020B0602020104020603" pitchFamily="34" charset="0"/>
              </a:rPr>
              <a:t>Roadline</a:t>
            </a:r>
            <a:r>
              <a:rPr lang="es-MX" sz="1600" dirty="0">
                <a:latin typeface="Tw Cen MT" panose="020B0602020104020603" pitchFamily="34" charset="0"/>
              </a:rPr>
              <a:t>, S. de R.L. de C.V.</a:t>
            </a:r>
          </a:p>
        </p:txBody>
      </p:sp>
    </p:spTree>
    <p:extLst>
      <p:ext uri="{BB962C8B-B14F-4D97-AF65-F5344CB8AC3E}">
        <p14:creationId xmlns:p14="http://schemas.microsoft.com/office/powerpoint/2010/main" val="166620369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13FA75E3-1069-4F43-B126-7A41AC022919}"/>
              </a:ext>
            </a:extLst>
          </p:cNvPr>
          <p:cNvSpPr/>
          <p:nvPr/>
        </p:nvSpPr>
        <p:spPr>
          <a:xfrm>
            <a:off x="314793" y="1720840"/>
            <a:ext cx="1161737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dirty="0">
                <a:latin typeface="Tw Cen MT" panose="020B0602020104020603" pitchFamily="34" charset="0"/>
              </a:rPr>
              <a:t>Grupo Pecuario San Antonio,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Logística del Mayab, S.A. de C.V. </a:t>
            </a:r>
          </a:p>
          <a:p>
            <a:pPr algn="ctr"/>
            <a:r>
              <a:rPr lang="es-MX" dirty="0" err="1">
                <a:latin typeface="Tw Cen MT" panose="020B0602020104020603" pitchFamily="34" charset="0"/>
              </a:rPr>
              <a:t>All</a:t>
            </a:r>
            <a:r>
              <a:rPr lang="es-MX" dirty="0">
                <a:latin typeface="Tw Cen MT" panose="020B0602020104020603" pitchFamily="34" charset="0"/>
              </a:rPr>
              <a:t> In </a:t>
            </a:r>
            <a:r>
              <a:rPr lang="es-MX" dirty="0" err="1">
                <a:latin typeface="Tw Cen MT" panose="020B0602020104020603" pitchFamily="34" charset="0"/>
              </a:rPr>
              <a:t>Services</a:t>
            </a:r>
            <a:r>
              <a:rPr lang="es-MX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Galland Transportadora,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Corporativo </a:t>
            </a:r>
            <a:r>
              <a:rPr lang="es-MX" dirty="0" err="1">
                <a:latin typeface="Tw Cen MT" panose="020B0602020104020603" pitchFamily="34" charset="0"/>
              </a:rPr>
              <a:t>Ecotera</a:t>
            </a:r>
            <a:r>
              <a:rPr lang="es-MX" dirty="0">
                <a:latin typeface="Tw Cen MT" panose="020B0602020104020603" pitchFamily="34" charset="0"/>
              </a:rPr>
              <a:t> de México,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Auto Tanques de México,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Carga más Carga, S. de R.L.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Porteadores del Centro de Veracruz, S. de R.L.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Salvador Peralta Méndez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Transportadora Regional, S.A. de C.V.</a:t>
            </a:r>
          </a:p>
          <a:p>
            <a:pPr algn="ctr"/>
            <a:r>
              <a:rPr lang="es-MX" dirty="0" err="1">
                <a:latin typeface="Tw Cen MT" panose="020B0602020104020603" pitchFamily="34" charset="0"/>
              </a:rPr>
              <a:t>Reco</a:t>
            </a:r>
            <a:r>
              <a:rPr lang="es-MX" dirty="0">
                <a:latin typeface="Tw Cen MT" panose="020B0602020104020603" pitchFamily="34" charset="0"/>
              </a:rPr>
              <a:t> Cero,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Transportes </a:t>
            </a:r>
            <a:r>
              <a:rPr lang="es-MX" dirty="0" err="1">
                <a:latin typeface="Tw Cen MT" panose="020B0602020104020603" pitchFamily="34" charset="0"/>
              </a:rPr>
              <a:t>Kugar</a:t>
            </a:r>
            <a:r>
              <a:rPr lang="es-MX" dirty="0">
                <a:latin typeface="Tw Cen MT" panose="020B0602020104020603" pitchFamily="34" charset="0"/>
              </a:rPr>
              <a:t> del  Papaloapan, S.A. de C.V.</a:t>
            </a:r>
          </a:p>
        </p:txBody>
      </p:sp>
    </p:spTree>
    <p:extLst>
      <p:ext uri="{BB962C8B-B14F-4D97-AF65-F5344CB8AC3E}">
        <p14:creationId xmlns:p14="http://schemas.microsoft.com/office/powerpoint/2010/main" val="2049258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9609AFFB-3C3C-4D84-B52E-7F4D30CA3D26}"/>
              </a:ext>
            </a:extLst>
          </p:cNvPr>
          <p:cNvSpPr txBox="1"/>
          <p:nvPr/>
        </p:nvSpPr>
        <p:spPr>
          <a:xfrm>
            <a:off x="0" y="166967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b="1" dirty="0">
                <a:latin typeface="Tw Cen MT" panose="020B0602020104020603" pitchFamily="34" charset="0"/>
              </a:rPr>
              <a:t>PRIMER GRUPO DEL SURESTE,  NOROESTE Y NORTE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CF32D1F9-0F06-485F-B6A3-823718F6978F}"/>
              </a:ext>
            </a:extLst>
          </p:cNvPr>
          <p:cNvSpPr/>
          <p:nvPr/>
        </p:nvSpPr>
        <p:spPr>
          <a:xfrm>
            <a:off x="1698885" y="1111110"/>
            <a:ext cx="879423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dirty="0">
                <a:latin typeface="Tw Cen MT" panose="020B0602020104020603" pitchFamily="34" charset="0"/>
              </a:rPr>
              <a:t>Transportes </a:t>
            </a:r>
            <a:r>
              <a:rPr lang="es-MX" dirty="0" err="1">
                <a:latin typeface="Tw Cen MT" panose="020B0602020104020603" pitchFamily="34" charset="0"/>
              </a:rPr>
              <a:t>Agribar</a:t>
            </a:r>
            <a:r>
              <a:rPr lang="es-MX" dirty="0">
                <a:latin typeface="Tw Cen MT" panose="020B0602020104020603" pitchFamily="34" charset="0"/>
              </a:rPr>
              <a:t>, S. de R.L. de C.V. 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Autotransporte Frontera Norte,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Gutiérrez </a:t>
            </a:r>
            <a:r>
              <a:rPr lang="es-MX" dirty="0" err="1">
                <a:latin typeface="Tw Cen MT" panose="020B0602020104020603" pitchFamily="34" charset="0"/>
              </a:rPr>
              <a:t>Freight</a:t>
            </a:r>
            <a:r>
              <a:rPr lang="es-MX" dirty="0">
                <a:latin typeface="Tw Cen MT" panose="020B0602020104020603" pitchFamily="34" charset="0"/>
              </a:rPr>
              <a:t>, S. de R.L.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Águilas del Desierto de Baja California, S. de R.L. de C.V.</a:t>
            </a:r>
          </a:p>
          <a:p>
            <a:pPr algn="ctr"/>
            <a:r>
              <a:rPr lang="es-MX" dirty="0" err="1">
                <a:latin typeface="Tw Cen MT" panose="020B0602020104020603" pitchFamily="34" charset="0"/>
              </a:rPr>
              <a:t>Tufesa</a:t>
            </a:r>
            <a:r>
              <a:rPr lang="es-MX" dirty="0">
                <a:latin typeface="Tw Cen MT" panose="020B0602020104020603" pitchFamily="34" charset="0"/>
              </a:rPr>
              <a:t> </a:t>
            </a:r>
            <a:r>
              <a:rPr lang="es-MX" dirty="0" err="1">
                <a:latin typeface="Tw Cen MT" panose="020B0602020104020603" pitchFamily="34" charset="0"/>
              </a:rPr>
              <a:t>Logist</a:t>
            </a:r>
            <a:r>
              <a:rPr lang="es-MX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dirty="0" err="1">
                <a:latin typeface="Tw Cen MT" panose="020B0602020104020603" pitchFamily="34" charset="0"/>
              </a:rPr>
              <a:t>DLR</a:t>
            </a:r>
            <a:r>
              <a:rPr lang="es-MX" dirty="0">
                <a:latin typeface="Tw Cen MT" panose="020B0602020104020603" pitchFamily="34" charset="0"/>
              </a:rPr>
              <a:t> Autotransportes,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Verónica Irene Ramírez Burciaga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Autotransportes Rodríguez Mier,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Fletes Internacionales Quiñones, S.A. de C.V. 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Fletes México Carga Express, S. de R.L.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Transportadora Regional,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RBX,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Fletes Sotelo,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Transmontes,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Transportes </a:t>
            </a:r>
            <a:r>
              <a:rPr lang="es-MX" dirty="0" err="1">
                <a:latin typeface="Tw Cen MT" panose="020B0602020104020603" pitchFamily="34" charset="0"/>
              </a:rPr>
              <a:t>Lyrma</a:t>
            </a:r>
            <a:r>
              <a:rPr lang="es-MX" dirty="0">
                <a:latin typeface="Tw Cen MT" panose="020B0602020104020603" pitchFamily="34" charset="0"/>
              </a:rPr>
              <a:t> de Cd. Juárez,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Autotransportes </a:t>
            </a:r>
            <a:r>
              <a:rPr lang="es-MX" dirty="0" err="1">
                <a:latin typeface="Tw Cen MT" panose="020B0602020104020603" pitchFamily="34" charset="0"/>
              </a:rPr>
              <a:t>Sesama</a:t>
            </a:r>
            <a:r>
              <a:rPr lang="es-MX" dirty="0">
                <a:latin typeface="Tw Cen MT" panose="020B0602020104020603" pitchFamily="34" charset="0"/>
              </a:rPr>
              <a:t>, S. de R.L. de C.V. </a:t>
            </a:r>
          </a:p>
          <a:p>
            <a:pPr algn="ctr"/>
            <a:r>
              <a:rPr lang="es-MX" dirty="0" err="1">
                <a:latin typeface="Tw Cen MT" panose="020B0602020104020603" pitchFamily="34" charset="0"/>
              </a:rPr>
              <a:t>Autofletes</a:t>
            </a:r>
            <a:r>
              <a:rPr lang="es-MX" dirty="0">
                <a:latin typeface="Tw Cen MT" panose="020B0602020104020603" pitchFamily="34" charset="0"/>
              </a:rPr>
              <a:t> Chihuahua,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Fletes </a:t>
            </a:r>
            <a:r>
              <a:rPr lang="es-MX" dirty="0" err="1">
                <a:latin typeface="Tw Cen MT" panose="020B0602020104020603" pitchFamily="34" charset="0"/>
              </a:rPr>
              <a:t>Hesa</a:t>
            </a:r>
            <a:r>
              <a:rPr lang="es-MX" dirty="0">
                <a:latin typeface="Tw Cen MT" panose="020B0602020104020603" pitchFamily="34" charset="0"/>
              </a:rPr>
              <a:t>, S.A. de C.V. </a:t>
            </a:r>
          </a:p>
        </p:txBody>
      </p:sp>
    </p:spTree>
    <p:extLst>
      <p:ext uri="{BB962C8B-B14F-4D97-AF65-F5344CB8AC3E}">
        <p14:creationId xmlns:p14="http://schemas.microsoft.com/office/powerpoint/2010/main" val="3778462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A4167E2A-4F13-4089-9687-E1A5EF04EA97}"/>
              </a:ext>
            </a:extLst>
          </p:cNvPr>
          <p:cNvSpPr txBox="1"/>
          <p:nvPr/>
        </p:nvSpPr>
        <p:spPr>
          <a:xfrm>
            <a:off x="0" y="136987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b="1" dirty="0">
                <a:latin typeface="Tw Cen MT" panose="020B0602020104020603" pitchFamily="34" charset="0"/>
              </a:rPr>
              <a:t>SEGUNDO GRUPO DEL SURESTE,  NOROESTE Y NORTE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A181A0EC-C627-47B1-80F9-C25C9F705D02}"/>
              </a:ext>
            </a:extLst>
          </p:cNvPr>
          <p:cNvSpPr/>
          <p:nvPr/>
        </p:nvSpPr>
        <p:spPr>
          <a:xfrm>
            <a:off x="2188564" y="814893"/>
            <a:ext cx="8109679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dirty="0">
                <a:latin typeface="Tw Cen MT" panose="020B0602020104020603" pitchFamily="34" charset="0"/>
              </a:rPr>
              <a:t>Transportes Maeda,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Jonathan Galindo Campos</a:t>
            </a:r>
          </a:p>
          <a:p>
            <a:pPr algn="ctr"/>
            <a:r>
              <a:rPr lang="es-MX" dirty="0" err="1">
                <a:latin typeface="Tw Cen MT" panose="020B0602020104020603" pitchFamily="34" charset="0"/>
              </a:rPr>
              <a:t>Cohilis</a:t>
            </a:r>
            <a:r>
              <a:rPr lang="es-MX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Transportes AMP,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Unión Veracruzana, S.A. de C.V.</a:t>
            </a:r>
          </a:p>
          <a:p>
            <a:pPr algn="ctr"/>
            <a:r>
              <a:rPr lang="es-MX" dirty="0" err="1">
                <a:latin typeface="Tw Cen MT" panose="020B0602020104020603" pitchFamily="34" charset="0"/>
              </a:rPr>
              <a:t>Reco</a:t>
            </a:r>
            <a:r>
              <a:rPr lang="es-MX" dirty="0">
                <a:latin typeface="Tw Cen MT" panose="020B0602020104020603" pitchFamily="34" charset="0"/>
              </a:rPr>
              <a:t> Cero, S.A. de C.V.</a:t>
            </a:r>
          </a:p>
          <a:p>
            <a:pPr algn="ctr"/>
            <a:r>
              <a:rPr lang="es-MX" dirty="0" err="1">
                <a:latin typeface="Tw Cen MT" panose="020B0602020104020603" pitchFamily="34" charset="0"/>
              </a:rPr>
              <a:t>AMECSA</a:t>
            </a:r>
            <a:r>
              <a:rPr lang="es-MX" dirty="0">
                <a:latin typeface="Tw Cen MT" panose="020B0602020104020603" pitchFamily="34" charset="0"/>
              </a:rPr>
              <a:t> Arrendadora de Maquinaria Especializada de Camiones, S.A. de C.V. 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Transportes </a:t>
            </a:r>
            <a:r>
              <a:rPr lang="es-MX" dirty="0" err="1">
                <a:latin typeface="Tw Cen MT" panose="020B0602020104020603" pitchFamily="34" charset="0"/>
              </a:rPr>
              <a:t>Belchez</a:t>
            </a:r>
            <a:r>
              <a:rPr lang="es-MX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Auto Transportes Gale,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Logística del Mayab, S.A. de C.V. </a:t>
            </a:r>
          </a:p>
          <a:p>
            <a:pPr algn="ctr"/>
            <a:r>
              <a:rPr lang="es-MX" dirty="0" err="1">
                <a:latin typeface="Tw Cen MT" panose="020B0602020104020603" pitchFamily="34" charset="0"/>
              </a:rPr>
              <a:t>All</a:t>
            </a:r>
            <a:r>
              <a:rPr lang="es-MX" dirty="0">
                <a:latin typeface="Tw Cen MT" panose="020B0602020104020603" pitchFamily="34" charset="0"/>
              </a:rPr>
              <a:t> In </a:t>
            </a:r>
            <a:r>
              <a:rPr lang="es-MX" dirty="0" err="1">
                <a:latin typeface="Tw Cen MT" panose="020B0602020104020603" pitchFamily="34" charset="0"/>
              </a:rPr>
              <a:t>Services</a:t>
            </a:r>
            <a:r>
              <a:rPr lang="es-MX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Transportes Refrigerados Rivas,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Carga más Carga, S. de R.L.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Salvador Peralta Méndez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Victoria </a:t>
            </a:r>
            <a:r>
              <a:rPr lang="es-MX" dirty="0" err="1">
                <a:latin typeface="Tw Cen MT" panose="020B0602020104020603" pitchFamily="34" charset="0"/>
              </a:rPr>
              <a:t>Buhaya</a:t>
            </a:r>
            <a:r>
              <a:rPr lang="es-MX" dirty="0">
                <a:latin typeface="Tw Cen MT" panose="020B0602020104020603" pitchFamily="34" charset="0"/>
              </a:rPr>
              <a:t> Caballero 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Transportes </a:t>
            </a:r>
            <a:r>
              <a:rPr lang="es-MX" dirty="0" err="1">
                <a:latin typeface="Tw Cen MT" panose="020B0602020104020603" pitchFamily="34" charset="0"/>
              </a:rPr>
              <a:t>Kugar</a:t>
            </a:r>
            <a:r>
              <a:rPr lang="es-MX" dirty="0">
                <a:latin typeface="Tw Cen MT" panose="020B0602020104020603" pitchFamily="34" charset="0"/>
              </a:rPr>
              <a:t> del  Papaloapan,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Auto Tanques de México,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Autotransportes Especializados GAMA,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Transportes de los Santos e Hijos, S.A. de C.V. </a:t>
            </a:r>
          </a:p>
        </p:txBody>
      </p:sp>
    </p:spTree>
    <p:extLst>
      <p:ext uri="{BB962C8B-B14F-4D97-AF65-F5344CB8AC3E}">
        <p14:creationId xmlns:p14="http://schemas.microsoft.com/office/powerpoint/2010/main" val="4013483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1E055A7-1DAB-4B5D-BB4C-1F66BAFECC32}"/>
              </a:ext>
            </a:extLst>
          </p:cNvPr>
          <p:cNvSpPr txBox="1"/>
          <p:nvPr/>
        </p:nvSpPr>
        <p:spPr>
          <a:xfrm>
            <a:off x="0" y="2367171"/>
            <a:ext cx="121920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>
                <a:latin typeface="Tw Cen MT" panose="020B0602020104020603" pitchFamily="34" charset="0"/>
              </a:rPr>
              <a:t>ENTREGA DE DISTINTIVOS ZONA:</a:t>
            </a:r>
          </a:p>
          <a:p>
            <a:pPr algn="ctr"/>
            <a:endParaRPr lang="es-MX" sz="4400" b="1" dirty="0">
              <a:latin typeface="Tw Cen MT" panose="020B0602020104020603" pitchFamily="34" charset="0"/>
            </a:endParaRPr>
          </a:p>
          <a:p>
            <a:pPr algn="ctr"/>
            <a:r>
              <a:rPr lang="es-MX" sz="4400" b="1" dirty="0">
                <a:latin typeface="Tw Cen MT" panose="020B0602020104020603" pitchFamily="34" charset="0"/>
              </a:rPr>
              <a:t>NORESTE</a:t>
            </a:r>
          </a:p>
        </p:txBody>
      </p:sp>
    </p:spTree>
    <p:extLst>
      <p:ext uri="{BB962C8B-B14F-4D97-AF65-F5344CB8AC3E}">
        <p14:creationId xmlns:p14="http://schemas.microsoft.com/office/powerpoint/2010/main" val="1394518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34EF6F78-0C8B-442B-8F86-E241DEA09433}"/>
              </a:ext>
            </a:extLst>
          </p:cNvPr>
          <p:cNvSpPr txBox="1"/>
          <p:nvPr/>
        </p:nvSpPr>
        <p:spPr>
          <a:xfrm>
            <a:off x="0" y="0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b="1" dirty="0">
                <a:latin typeface="Tw Cen MT" panose="020B0602020104020603" pitchFamily="34" charset="0"/>
              </a:rPr>
              <a:t>PRIMER GRUPO DEL NORESTE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D1E07AAF-BDE0-40A8-8747-E59868DDCC5F}"/>
              </a:ext>
            </a:extLst>
          </p:cNvPr>
          <p:cNvSpPr/>
          <p:nvPr/>
        </p:nvSpPr>
        <p:spPr>
          <a:xfrm>
            <a:off x="349770" y="758919"/>
            <a:ext cx="1173230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dirty="0">
                <a:latin typeface="Tw Cen MT" panose="020B0602020104020603" pitchFamily="34" charset="0"/>
              </a:rPr>
              <a:t>Eficas Transfer, S.A. de C.V. 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Frío Express Cavazos Leal, S. de R.L.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Xpress Internacional, S. de R.L. de C.V.</a:t>
            </a:r>
          </a:p>
          <a:p>
            <a:pPr algn="ctr"/>
            <a:r>
              <a:rPr lang="es-MX" dirty="0" err="1">
                <a:latin typeface="Tw Cen MT" panose="020B0602020104020603" pitchFamily="34" charset="0"/>
              </a:rPr>
              <a:t>Rhino</a:t>
            </a:r>
            <a:r>
              <a:rPr lang="es-MX" dirty="0">
                <a:latin typeface="Tw Cen MT" panose="020B0602020104020603" pitchFamily="34" charset="0"/>
              </a:rPr>
              <a:t> Express, S.A. de C.V.</a:t>
            </a:r>
          </a:p>
          <a:p>
            <a:pPr algn="ctr"/>
            <a:r>
              <a:rPr lang="es-MX" dirty="0" err="1">
                <a:latin typeface="Tw Cen MT" panose="020B0602020104020603" pitchFamily="34" charset="0"/>
              </a:rPr>
              <a:t>Transtolvas</a:t>
            </a:r>
            <a:r>
              <a:rPr lang="es-MX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GAMO Logística,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Transportaciones Industriales </a:t>
            </a:r>
            <a:r>
              <a:rPr lang="es-MX" dirty="0" err="1">
                <a:latin typeface="Tw Cen MT" panose="020B0602020104020603" pitchFamily="34" charset="0"/>
              </a:rPr>
              <a:t>GUME</a:t>
            </a:r>
            <a:r>
              <a:rPr lang="es-MX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Centauro del Norte Autotransportes,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Transportes Express del Norte, S.A. de C.V.</a:t>
            </a:r>
          </a:p>
          <a:p>
            <a:pPr algn="ctr"/>
            <a:r>
              <a:rPr lang="es-MX" dirty="0" err="1">
                <a:latin typeface="Tw Cen MT" panose="020B0602020104020603" pitchFamily="34" charset="0"/>
              </a:rPr>
              <a:t>FJ</a:t>
            </a:r>
            <a:r>
              <a:rPr lang="es-MX" dirty="0">
                <a:latin typeface="Tw Cen MT" panose="020B0602020104020603" pitchFamily="34" charset="0"/>
              </a:rPr>
              <a:t> Soluciones de Monterrey, S.A. de C.V.</a:t>
            </a:r>
          </a:p>
          <a:p>
            <a:pPr algn="ctr"/>
            <a:r>
              <a:rPr lang="es-MX" dirty="0" err="1">
                <a:latin typeface="Tw Cen MT" panose="020B0602020104020603" pitchFamily="34" charset="0"/>
              </a:rPr>
              <a:t>Autofletes</a:t>
            </a:r>
            <a:r>
              <a:rPr lang="es-MX" dirty="0">
                <a:latin typeface="Tw Cen MT" panose="020B0602020104020603" pitchFamily="34" charset="0"/>
              </a:rPr>
              <a:t> Internacionales Halcón, S.C.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Transportes Wong de la Torre, S.A. de C.V.</a:t>
            </a:r>
          </a:p>
          <a:p>
            <a:pPr algn="ctr"/>
            <a:r>
              <a:rPr lang="es-MX" dirty="0" err="1">
                <a:latin typeface="Tw Cen MT" panose="020B0602020104020603" pitchFamily="34" charset="0"/>
              </a:rPr>
              <a:t>Transborder</a:t>
            </a:r>
            <a:r>
              <a:rPr lang="es-MX" dirty="0">
                <a:latin typeface="Tw Cen MT" panose="020B0602020104020603" pitchFamily="34" charset="0"/>
              </a:rPr>
              <a:t> </a:t>
            </a:r>
            <a:r>
              <a:rPr lang="es-MX" dirty="0" err="1">
                <a:latin typeface="Tw Cen MT" panose="020B0602020104020603" pitchFamily="34" charset="0"/>
              </a:rPr>
              <a:t>Logistic</a:t>
            </a:r>
            <a:r>
              <a:rPr lang="es-MX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dirty="0" err="1">
                <a:latin typeface="Tw Cen MT" panose="020B0602020104020603" pitchFamily="34" charset="0"/>
              </a:rPr>
              <a:t>Maskarga</a:t>
            </a:r>
            <a:r>
              <a:rPr lang="es-MX" dirty="0">
                <a:latin typeface="Tw Cen MT" panose="020B0602020104020603" pitchFamily="34" charset="0"/>
              </a:rPr>
              <a:t> de Tampico, S.A. de C.V.</a:t>
            </a:r>
          </a:p>
          <a:p>
            <a:pPr algn="ctr"/>
            <a:r>
              <a:rPr lang="es-MX" dirty="0" err="1">
                <a:latin typeface="Tw Cen MT" panose="020B0602020104020603" pitchFamily="34" charset="0"/>
              </a:rPr>
              <a:t>TBX</a:t>
            </a:r>
            <a:r>
              <a:rPr lang="es-MX" dirty="0">
                <a:latin typeface="Tw Cen MT" panose="020B0602020104020603" pitchFamily="34" charset="0"/>
              </a:rPr>
              <a:t> USA,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Autotransportes Alanís,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Autotransportes Generales de Carga Tamez,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Eduardo Esquivel Castillo 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Fletes Marroquín,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Transportes Mineros de Coahuila, S.A. de C.V.</a:t>
            </a:r>
          </a:p>
        </p:txBody>
      </p:sp>
    </p:spTree>
    <p:extLst>
      <p:ext uri="{BB962C8B-B14F-4D97-AF65-F5344CB8AC3E}">
        <p14:creationId xmlns:p14="http://schemas.microsoft.com/office/powerpoint/2010/main" val="1875918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C8499E1-6FF7-4135-B5CB-83750A90D266}"/>
              </a:ext>
            </a:extLst>
          </p:cNvPr>
          <p:cNvSpPr txBox="1"/>
          <p:nvPr/>
        </p:nvSpPr>
        <p:spPr>
          <a:xfrm>
            <a:off x="0" y="0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b="1" dirty="0">
                <a:latin typeface="Tw Cen MT" panose="020B0602020104020603" pitchFamily="34" charset="0"/>
              </a:rPr>
              <a:t>SEGUNDO GRUPO DEL NORESTE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DEB312A1-0F39-4867-898E-DF80B2A8E3A5}"/>
              </a:ext>
            </a:extLst>
          </p:cNvPr>
          <p:cNvSpPr/>
          <p:nvPr/>
        </p:nvSpPr>
        <p:spPr>
          <a:xfrm>
            <a:off x="319790" y="819118"/>
            <a:ext cx="11597389" cy="5586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700" dirty="0">
                <a:latin typeface="Tw Cen MT" panose="020B0602020104020603" pitchFamily="34" charset="0"/>
              </a:rPr>
              <a:t>Lisset Guadalupe Pérez Cano</a:t>
            </a:r>
          </a:p>
          <a:p>
            <a:pPr algn="ctr"/>
            <a:r>
              <a:rPr lang="es-MX" sz="1700" dirty="0">
                <a:latin typeface="Tw Cen MT" panose="020B0602020104020603" pitchFamily="34" charset="0"/>
              </a:rPr>
              <a:t>Autotransportes </a:t>
            </a:r>
            <a:r>
              <a:rPr lang="es-MX" sz="1700" dirty="0" err="1">
                <a:latin typeface="Tw Cen MT" panose="020B0602020104020603" pitchFamily="34" charset="0"/>
              </a:rPr>
              <a:t>Romedu</a:t>
            </a:r>
            <a:r>
              <a:rPr lang="es-MX" sz="1700" dirty="0">
                <a:latin typeface="Tw Cen MT" panose="020B0602020104020603" pitchFamily="34" charset="0"/>
              </a:rPr>
              <a:t>, S.A. de C.V. </a:t>
            </a:r>
          </a:p>
          <a:p>
            <a:pPr algn="ctr"/>
            <a:r>
              <a:rPr lang="es-MX" sz="1700" dirty="0">
                <a:latin typeface="Tw Cen MT" panose="020B0602020104020603" pitchFamily="34" charset="0"/>
              </a:rPr>
              <a:t>Auto Transportadora Génesis, S.A. de C.V.</a:t>
            </a:r>
          </a:p>
          <a:p>
            <a:pPr algn="ctr"/>
            <a:r>
              <a:rPr lang="es-MX" sz="1700" dirty="0" err="1">
                <a:latin typeface="Tw Cen MT" panose="020B0602020104020603" pitchFamily="34" charset="0"/>
              </a:rPr>
              <a:t>TRH</a:t>
            </a:r>
            <a:r>
              <a:rPr lang="es-MX" sz="1700" dirty="0">
                <a:latin typeface="Tw Cen MT" panose="020B0602020104020603" pitchFamily="34" charset="0"/>
              </a:rPr>
              <a:t> Refrigerados, S.A. de C.V.</a:t>
            </a:r>
          </a:p>
          <a:p>
            <a:pPr algn="ctr"/>
            <a:r>
              <a:rPr lang="es-MX" sz="1700" dirty="0">
                <a:latin typeface="Tw Cen MT" panose="020B0602020104020603" pitchFamily="34" charset="0"/>
              </a:rPr>
              <a:t>Transportes Larraga, S.A. de C.V.</a:t>
            </a:r>
          </a:p>
          <a:p>
            <a:pPr algn="ctr"/>
            <a:r>
              <a:rPr lang="es-MX" sz="1700" dirty="0">
                <a:latin typeface="Tw Cen MT" panose="020B0602020104020603" pitchFamily="34" charset="0"/>
              </a:rPr>
              <a:t>Super Transporte Internacional, S.A. de C.V.</a:t>
            </a:r>
          </a:p>
          <a:p>
            <a:pPr algn="ctr"/>
            <a:r>
              <a:rPr lang="es-MX" sz="1700" dirty="0">
                <a:latin typeface="Tw Cen MT" panose="020B0602020104020603" pitchFamily="34" charset="0"/>
              </a:rPr>
              <a:t>Transportadora de Carga Mundial, S.A. de C.V.</a:t>
            </a:r>
          </a:p>
          <a:p>
            <a:pPr algn="ctr"/>
            <a:r>
              <a:rPr lang="es-MX" sz="1700" dirty="0">
                <a:latin typeface="Tw Cen MT" panose="020B0602020104020603" pitchFamily="34" charset="0"/>
              </a:rPr>
              <a:t>Zurdos Transportes Refrigerados, S.A. de C.V.</a:t>
            </a:r>
          </a:p>
          <a:p>
            <a:pPr algn="ctr"/>
            <a:r>
              <a:rPr lang="es-MX" sz="1700" dirty="0" err="1">
                <a:latin typeface="Tw Cen MT" panose="020B0602020104020603" pitchFamily="34" charset="0"/>
              </a:rPr>
              <a:t>Igloo</a:t>
            </a:r>
            <a:r>
              <a:rPr lang="es-MX" sz="1700" dirty="0">
                <a:latin typeface="Tw Cen MT" panose="020B0602020104020603" pitchFamily="34" charset="0"/>
              </a:rPr>
              <a:t> </a:t>
            </a:r>
            <a:r>
              <a:rPr lang="es-MX" sz="1700" dirty="0" err="1">
                <a:latin typeface="Tw Cen MT" panose="020B0602020104020603" pitchFamily="34" charset="0"/>
              </a:rPr>
              <a:t>Transport</a:t>
            </a:r>
            <a:r>
              <a:rPr lang="es-MX" sz="1700" dirty="0">
                <a:latin typeface="Tw Cen MT" panose="020B0602020104020603" pitchFamily="34" charset="0"/>
              </a:rPr>
              <a:t>, S. de R.L. de C.V.</a:t>
            </a:r>
          </a:p>
          <a:p>
            <a:pPr algn="ctr"/>
            <a:r>
              <a:rPr lang="es-MX" sz="1700" dirty="0">
                <a:latin typeface="Tw Cen MT" panose="020B0602020104020603" pitchFamily="34" charset="0"/>
              </a:rPr>
              <a:t>PICUS, S.A. de C.V.</a:t>
            </a:r>
          </a:p>
          <a:p>
            <a:pPr algn="ctr"/>
            <a:r>
              <a:rPr lang="es-MX" sz="1700" dirty="0">
                <a:latin typeface="Tw Cen MT" panose="020B0602020104020603" pitchFamily="34" charset="0"/>
              </a:rPr>
              <a:t>Autotransportes Corporativos de Nuevo Laredo, S.A. de C.V.</a:t>
            </a:r>
          </a:p>
          <a:p>
            <a:pPr algn="ctr"/>
            <a:r>
              <a:rPr lang="es-MX" sz="1700" dirty="0">
                <a:latin typeface="Tw Cen MT" panose="020B0602020104020603" pitchFamily="34" charset="0"/>
              </a:rPr>
              <a:t>Indiana </a:t>
            </a:r>
            <a:r>
              <a:rPr lang="es-MX" sz="1700" dirty="0" err="1">
                <a:latin typeface="Tw Cen MT" panose="020B0602020104020603" pitchFamily="34" charset="0"/>
              </a:rPr>
              <a:t>Transport</a:t>
            </a:r>
            <a:r>
              <a:rPr lang="es-MX" sz="1700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sz="1700" dirty="0">
                <a:latin typeface="Tw Cen MT" panose="020B0602020104020603" pitchFamily="34" charset="0"/>
              </a:rPr>
              <a:t>José Mario Garza González</a:t>
            </a:r>
          </a:p>
          <a:p>
            <a:pPr algn="ctr"/>
            <a:r>
              <a:rPr lang="es-MX" sz="1700" dirty="0" err="1">
                <a:latin typeface="Tw Cen MT" panose="020B0602020104020603" pitchFamily="34" charset="0"/>
              </a:rPr>
              <a:t>Difeyro</a:t>
            </a:r>
            <a:r>
              <a:rPr lang="es-MX" sz="1700" dirty="0">
                <a:latin typeface="Tw Cen MT" panose="020B0602020104020603" pitchFamily="34" charset="0"/>
              </a:rPr>
              <a:t> Servicios, S.A. de C.V.</a:t>
            </a:r>
          </a:p>
          <a:p>
            <a:pPr algn="ctr"/>
            <a:r>
              <a:rPr lang="es-MX" sz="1700" dirty="0">
                <a:latin typeface="Tw Cen MT" panose="020B0602020104020603" pitchFamily="34" charset="0"/>
              </a:rPr>
              <a:t>GS Autotransportes, S.A. de C.V.</a:t>
            </a:r>
          </a:p>
          <a:p>
            <a:pPr algn="ctr"/>
            <a:r>
              <a:rPr lang="es-MX" sz="1700" dirty="0">
                <a:latin typeface="Tw Cen MT" panose="020B0602020104020603" pitchFamily="34" charset="0"/>
              </a:rPr>
              <a:t>Líneas 1s. de Mayo, S.A. de C.V.</a:t>
            </a:r>
          </a:p>
          <a:p>
            <a:pPr algn="ctr"/>
            <a:r>
              <a:rPr lang="es-MX" sz="1700" dirty="0">
                <a:latin typeface="Tw Cen MT" panose="020B0602020104020603" pitchFamily="34" charset="0"/>
              </a:rPr>
              <a:t>MM Carga, S.A. de C.V.</a:t>
            </a:r>
          </a:p>
          <a:p>
            <a:pPr algn="ctr"/>
            <a:r>
              <a:rPr lang="es-MX" sz="1700" dirty="0">
                <a:latin typeface="Tw Cen MT" panose="020B0602020104020603" pitchFamily="34" charset="0"/>
              </a:rPr>
              <a:t>Transportes de Carga FEMA, S.A. de C.V.</a:t>
            </a:r>
          </a:p>
          <a:p>
            <a:pPr algn="ctr"/>
            <a:r>
              <a:rPr lang="es-MX" sz="1700" dirty="0">
                <a:latin typeface="Tw Cen MT" panose="020B0602020104020603" pitchFamily="34" charset="0"/>
              </a:rPr>
              <a:t>Transportes </a:t>
            </a:r>
            <a:r>
              <a:rPr lang="es-MX" sz="1700" dirty="0" err="1">
                <a:latin typeface="Tw Cen MT" panose="020B0602020104020603" pitchFamily="34" charset="0"/>
              </a:rPr>
              <a:t>Mon</a:t>
            </a:r>
            <a:r>
              <a:rPr lang="es-MX" sz="1700" dirty="0">
                <a:latin typeface="Tw Cen MT" panose="020B0602020104020603" pitchFamily="34" charset="0"/>
              </a:rPr>
              <a:t>-Ro, S.A. de C.V.</a:t>
            </a:r>
          </a:p>
          <a:p>
            <a:pPr algn="ctr"/>
            <a:r>
              <a:rPr lang="es-MX" sz="1700" dirty="0">
                <a:latin typeface="Tw Cen MT" panose="020B0602020104020603" pitchFamily="34" charset="0"/>
              </a:rPr>
              <a:t>Lucky Gas </a:t>
            </a:r>
            <a:r>
              <a:rPr lang="es-MX" sz="1700" dirty="0" err="1">
                <a:latin typeface="Tw Cen MT" panose="020B0602020104020603" pitchFamily="34" charset="0"/>
              </a:rPr>
              <a:t>Transport</a:t>
            </a:r>
            <a:r>
              <a:rPr lang="es-MX" sz="1700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sz="1700" dirty="0" err="1">
                <a:latin typeface="Tw Cen MT" panose="020B0602020104020603" pitchFamily="34" charset="0"/>
              </a:rPr>
              <a:t>Roal</a:t>
            </a:r>
            <a:r>
              <a:rPr lang="es-MX" sz="1700" dirty="0">
                <a:latin typeface="Tw Cen MT" panose="020B0602020104020603" pitchFamily="34" charset="0"/>
              </a:rPr>
              <a:t> Business </a:t>
            </a:r>
            <a:r>
              <a:rPr lang="es-MX" sz="1700" dirty="0" err="1">
                <a:latin typeface="Tw Cen MT" panose="020B0602020104020603" pitchFamily="34" charset="0"/>
              </a:rPr>
              <a:t>Solution</a:t>
            </a:r>
            <a:r>
              <a:rPr lang="es-MX" sz="1700" dirty="0">
                <a:latin typeface="Tw Cen MT" panose="020B0602020104020603" pitchFamily="34" charset="0"/>
              </a:rPr>
              <a:t>, S. de R.L. de C.V.</a:t>
            </a:r>
          </a:p>
        </p:txBody>
      </p:sp>
    </p:spTree>
    <p:extLst>
      <p:ext uri="{BB962C8B-B14F-4D97-AF65-F5344CB8AC3E}">
        <p14:creationId xmlns:p14="http://schemas.microsoft.com/office/powerpoint/2010/main" val="2552541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C022316-E8C0-4CAA-BFD1-5C608FE1FA54}"/>
              </a:ext>
            </a:extLst>
          </p:cNvPr>
          <p:cNvSpPr txBox="1"/>
          <p:nvPr/>
        </p:nvSpPr>
        <p:spPr>
          <a:xfrm>
            <a:off x="0" y="2277231"/>
            <a:ext cx="121920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>
                <a:latin typeface="Tw Cen MT" panose="020B0602020104020603" pitchFamily="34" charset="0"/>
              </a:rPr>
              <a:t>ENTREGA DE DISTINTIVOS ZONA:</a:t>
            </a:r>
          </a:p>
          <a:p>
            <a:pPr algn="ctr"/>
            <a:endParaRPr lang="es-MX" sz="4400" b="1" dirty="0">
              <a:latin typeface="Tw Cen MT" panose="020B0602020104020603" pitchFamily="34" charset="0"/>
            </a:endParaRPr>
          </a:p>
          <a:p>
            <a:pPr algn="ctr"/>
            <a:r>
              <a:rPr lang="es-MX" sz="4400" b="1" dirty="0">
                <a:latin typeface="Tw Cen MT" panose="020B0602020104020603" pitchFamily="34" charset="0"/>
              </a:rPr>
              <a:t>OCCIDENTE</a:t>
            </a:r>
          </a:p>
        </p:txBody>
      </p:sp>
    </p:spTree>
    <p:extLst>
      <p:ext uri="{BB962C8B-B14F-4D97-AF65-F5344CB8AC3E}">
        <p14:creationId xmlns:p14="http://schemas.microsoft.com/office/powerpoint/2010/main" val="6952575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F47770F3-0E20-4C47-A1CD-F459FCFBA46B}"/>
              </a:ext>
            </a:extLst>
          </p:cNvPr>
          <p:cNvSpPr/>
          <p:nvPr/>
        </p:nvSpPr>
        <p:spPr>
          <a:xfrm>
            <a:off x="364760" y="1039746"/>
            <a:ext cx="11507449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dirty="0">
                <a:latin typeface="Tw Cen MT" panose="020B0602020104020603" pitchFamily="34" charset="0"/>
              </a:rPr>
              <a:t>Auto Express Vas, S.A. de C.V. 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Servicios de Entrega de Paquetería, </a:t>
            </a:r>
            <a:r>
              <a:rPr lang="es-MX" dirty="0" err="1">
                <a:latin typeface="Tw Cen MT" panose="020B0602020104020603" pitchFamily="34" charset="0"/>
              </a:rPr>
              <a:t>S.A.P.I</a:t>
            </a:r>
            <a:r>
              <a:rPr lang="es-MX" dirty="0">
                <a:latin typeface="Tw Cen MT" panose="020B0602020104020603" pitchFamily="34" charset="0"/>
              </a:rPr>
              <a:t>. de C.V. 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Servicios Auxiliares de Equipo Logístico y de Distribución,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DB </a:t>
            </a:r>
            <a:r>
              <a:rPr lang="es-MX" dirty="0" err="1">
                <a:latin typeface="Tw Cen MT" panose="020B0602020104020603" pitchFamily="34" charset="0"/>
              </a:rPr>
              <a:t>Carriers</a:t>
            </a:r>
            <a:r>
              <a:rPr lang="es-MX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Logística Merced, S. de R.L. de C.V. </a:t>
            </a:r>
          </a:p>
          <a:p>
            <a:pPr algn="ctr"/>
            <a:r>
              <a:rPr lang="es-MX" dirty="0" err="1">
                <a:latin typeface="Tw Cen MT" panose="020B0602020104020603" pitchFamily="34" charset="0"/>
              </a:rPr>
              <a:t>Fast</a:t>
            </a:r>
            <a:r>
              <a:rPr lang="es-MX" dirty="0">
                <a:latin typeface="Tw Cen MT" panose="020B0602020104020603" pitchFamily="34" charset="0"/>
              </a:rPr>
              <a:t> Rápido y Confiable, S. de R.L. de C.V.</a:t>
            </a:r>
          </a:p>
          <a:p>
            <a:pPr algn="ctr"/>
            <a:r>
              <a:rPr lang="es-MX" dirty="0" err="1">
                <a:latin typeface="Tw Cen MT" panose="020B0602020104020603" pitchFamily="34" charset="0"/>
              </a:rPr>
              <a:t>Segadi</a:t>
            </a:r>
            <a:r>
              <a:rPr lang="es-MX" dirty="0">
                <a:latin typeface="Tw Cen MT" panose="020B0602020104020603" pitchFamily="34" charset="0"/>
              </a:rPr>
              <a:t> </a:t>
            </a:r>
            <a:r>
              <a:rPr lang="es-MX" dirty="0" err="1">
                <a:latin typeface="Tw Cen MT" panose="020B0602020104020603" pitchFamily="34" charset="0"/>
              </a:rPr>
              <a:t>Logistic</a:t>
            </a:r>
            <a:r>
              <a:rPr lang="es-MX" dirty="0">
                <a:latin typeface="Tw Cen MT" panose="020B0602020104020603" pitchFamily="34" charset="0"/>
              </a:rPr>
              <a:t> &amp; </a:t>
            </a:r>
            <a:r>
              <a:rPr lang="es-MX" dirty="0" err="1">
                <a:latin typeface="Tw Cen MT" panose="020B0602020104020603" pitchFamily="34" charset="0"/>
              </a:rPr>
              <a:t>Transport</a:t>
            </a:r>
            <a:r>
              <a:rPr lang="es-MX" dirty="0">
                <a:latin typeface="Tw Cen MT" panose="020B0602020104020603" pitchFamily="34" charset="0"/>
              </a:rPr>
              <a:t>, S. de R.L.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Transportes de Carga Joka,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Transportes y Maniobras de Occidente, S. de R.L.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Transportadora de Líquidos Azteca,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Servicios de Carga </a:t>
            </a:r>
            <a:r>
              <a:rPr lang="es-MX" dirty="0" err="1">
                <a:latin typeface="Tw Cen MT" panose="020B0602020104020603" pitchFamily="34" charset="0"/>
              </a:rPr>
              <a:t>Transcar</a:t>
            </a:r>
            <a:r>
              <a:rPr lang="es-MX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dirty="0" err="1">
                <a:latin typeface="Tw Cen MT" panose="020B0602020104020603" pitchFamily="34" charset="0"/>
              </a:rPr>
              <a:t>Transpomas</a:t>
            </a:r>
            <a:r>
              <a:rPr lang="es-MX" dirty="0">
                <a:latin typeface="Tw Cen MT" panose="020B0602020104020603" pitchFamily="34" charset="0"/>
              </a:rPr>
              <a:t> de Occidente, S.A. de C.V. 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Global Gate México, S. de R.L.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K8 Logística,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Autotransportes </a:t>
            </a:r>
            <a:r>
              <a:rPr lang="es-MX" dirty="0" err="1">
                <a:latin typeface="Tw Cen MT" panose="020B0602020104020603" pitchFamily="34" charset="0"/>
              </a:rPr>
              <a:t>PILOT</a:t>
            </a:r>
            <a:r>
              <a:rPr lang="es-MX" dirty="0">
                <a:latin typeface="Tw Cen MT" panose="020B0602020104020603" pitchFamily="34" charset="0"/>
              </a:rPr>
              <a:t>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Autotransportes de Carga Cuauhtémoc, S.A. de C.V.</a:t>
            </a:r>
          </a:p>
          <a:p>
            <a:pPr algn="ctr"/>
            <a:r>
              <a:rPr lang="es-MX" dirty="0">
                <a:latin typeface="Tw Cen MT" panose="020B0602020104020603" pitchFamily="34" charset="0"/>
              </a:rPr>
              <a:t>Auto Express Toscano, S.A. de C.V.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D29AFB5-31A1-4D20-BCD6-C28A7A97A647}"/>
              </a:ext>
            </a:extLst>
          </p:cNvPr>
          <p:cNvSpPr txBox="1"/>
          <p:nvPr/>
        </p:nvSpPr>
        <p:spPr>
          <a:xfrm>
            <a:off x="0" y="0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b="1" dirty="0">
                <a:latin typeface="Tw Cen MT" panose="020B0602020104020603" pitchFamily="34" charset="0"/>
              </a:rPr>
              <a:t>PRIMER GRUPO DEL OCCIDENTE</a:t>
            </a:r>
          </a:p>
        </p:txBody>
      </p:sp>
    </p:spTree>
    <p:extLst>
      <p:ext uri="{BB962C8B-B14F-4D97-AF65-F5344CB8AC3E}">
        <p14:creationId xmlns:p14="http://schemas.microsoft.com/office/powerpoint/2010/main" val="6749093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6908</Words>
  <Application>Microsoft Office PowerPoint</Application>
  <PresentationFormat>Panorámica</PresentationFormat>
  <Paragraphs>601</Paragraphs>
  <Slides>29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4" baseType="lpstr">
      <vt:lpstr>Arial</vt:lpstr>
      <vt:lpstr>Calibri</vt:lpstr>
      <vt:lpstr>Calibri Light</vt:lpstr>
      <vt:lpstr>Tw Cen MT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004 CANACAR</dc:creator>
  <cp:lastModifiedBy>Usuario 004 CANACAR</cp:lastModifiedBy>
  <cp:revision>10</cp:revision>
  <dcterms:created xsi:type="dcterms:W3CDTF">2019-12-12T00:45:41Z</dcterms:created>
  <dcterms:modified xsi:type="dcterms:W3CDTF">2019-12-13T18:11:33Z</dcterms:modified>
</cp:coreProperties>
</file>